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6" r:id="rId3"/>
    <p:sldId id="277" r:id="rId4"/>
    <p:sldId id="278" r:id="rId5"/>
    <p:sldId id="270" r:id="rId6"/>
    <p:sldId id="258" r:id="rId7"/>
    <p:sldId id="269" r:id="rId8"/>
    <p:sldId id="259" r:id="rId9"/>
    <p:sldId id="260" r:id="rId10"/>
    <p:sldId id="261" r:id="rId11"/>
    <p:sldId id="262" r:id="rId12"/>
    <p:sldId id="263" r:id="rId13"/>
    <p:sldId id="268" r:id="rId14"/>
    <p:sldId id="264" r:id="rId15"/>
    <p:sldId id="265" r:id="rId16"/>
    <p:sldId id="266" r:id="rId17"/>
    <p:sldId id="267" r:id="rId18"/>
    <p:sldId id="271" r:id="rId19"/>
    <p:sldId id="272" r:id="rId20"/>
    <p:sldId id="273" r:id="rId21"/>
    <p:sldId id="274" r:id="rId22"/>
    <p:sldId id="275" r:id="rId23"/>
    <p:sldId id="279" r:id="rId24"/>
    <p:sldId id="280" r:id="rId25"/>
    <p:sldId id="282"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913F5-4E32-4C4E-9E30-6B81BEB9231C}" type="doc">
      <dgm:prSet loTypeId="urn:microsoft.com/office/officeart/2005/8/layout/arrow2" loCatId="process" qsTypeId="urn:microsoft.com/office/officeart/2005/8/quickstyle/simple1" qsCatId="simple" csTypeId="urn:microsoft.com/office/officeart/2005/8/colors/accent1_2" csCatId="accent1" phldr="1"/>
      <dgm:spPr/>
    </dgm:pt>
    <dgm:pt modelId="{40880821-93E0-4CCC-8C03-1EAA5F2DBE9B}">
      <dgm:prSet phldrT="[Text]" custT="1"/>
      <dgm:spPr/>
      <dgm:t>
        <a:bodyPr/>
        <a:lstStyle/>
        <a:p>
          <a:pPr algn="just"/>
          <a:r>
            <a:rPr lang="en-US" sz="1600" dirty="0" smtClean="0"/>
            <a:t>Development of tools to ensure integrity and stability of system, platform</a:t>
          </a:r>
          <a:endParaRPr lang="en-IN" sz="1600" dirty="0"/>
        </a:p>
      </dgm:t>
    </dgm:pt>
    <dgm:pt modelId="{655EE4BF-2090-470A-B054-C62FB8885FEF}" type="parTrans" cxnId="{B387DA41-C695-446D-97E4-0B2E97CA26C8}">
      <dgm:prSet/>
      <dgm:spPr/>
      <dgm:t>
        <a:bodyPr/>
        <a:lstStyle/>
        <a:p>
          <a:endParaRPr lang="en-IN"/>
        </a:p>
      </dgm:t>
    </dgm:pt>
    <dgm:pt modelId="{437AD395-286B-40F6-A09D-8668E3B894AF}" type="sibTrans" cxnId="{B387DA41-C695-446D-97E4-0B2E97CA26C8}">
      <dgm:prSet/>
      <dgm:spPr/>
      <dgm:t>
        <a:bodyPr/>
        <a:lstStyle/>
        <a:p>
          <a:endParaRPr lang="en-IN"/>
        </a:p>
      </dgm:t>
    </dgm:pt>
    <dgm:pt modelId="{7DA68A6C-B718-4378-AAF4-F99E0A2C9AA8}">
      <dgm:prSet phldrT="[Text]" custT="1"/>
      <dgm:spPr/>
      <dgm:t>
        <a:bodyPr/>
        <a:lstStyle/>
        <a:p>
          <a:pPr algn="just"/>
          <a:r>
            <a:rPr lang="en-US" sz="2000" dirty="0" smtClean="0"/>
            <a:t>Security Service market to ensure the privacy and data security of the </a:t>
          </a:r>
          <a:r>
            <a:rPr lang="en-US" sz="2000" dirty="0" err="1" smtClean="0"/>
            <a:t>indiviual</a:t>
          </a:r>
          <a:endParaRPr lang="en-IN" sz="2000" dirty="0"/>
        </a:p>
      </dgm:t>
    </dgm:pt>
    <dgm:pt modelId="{3C57E6A4-27F5-4A2C-AB44-7E7F8F227856}" type="parTrans" cxnId="{134D6689-A155-4261-B754-8564BF8C6424}">
      <dgm:prSet/>
      <dgm:spPr/>
      <dgm:t>
        <a:bodyPr/>
        <a:lstStyle/>
        <a:p>
          <a:endParaRPr lang="en-IN"/>
        </a:p>
      </dgm:t>
    </dgm:pt>
    <dgm:pt modelId="{21932DCE-35D2-4FB4-9290-90DC47F58DBB}" type="sibTrans" cxnId="{134D6689-A155-4261-B754-8564BF8C6424}">
      <dgm:prSet/>
      <dgm:spPr/>
      <dgm:t>
        <a:bodyPr/>
        <a:lstStyle/>
        <a:p>
          <a:endParaRPr lang="en-IN"/>
        </a:p>
      </dgm:t>
    </dgm:pt>
    <dgm:pt modelId="{29DED372-7299-43CD-89D4-DB22537A335A}">
      <dgm:prSet phldrT="[Text]" custT="1"/>
      <dgm:spPr/>
      <dgm:t>
        <a:bodyPr/>
        <a:lstStyle/>
        <a:p>
          <a:pPr algn="just"/>
          <a:r>
            <a:rPr lang="en-US" sz="2400" dirty="0" smtClean="0"/>
            <a:t>Tools to understand the relationship behind the social network and E- Network</a:t>
          </a:r>
          <a:endParaRPr lang="en-IN" sz="2400" dirty="0"/>
        </a:p>
      </dgm:t>
    </dgm:pt>
    <dgm:pt modelId="{A2507DD4-16D8-4187-9B38-DD5ECEC4D3F4}" type="parTrans" cxnId="{9227D16F-4715-410C-B3C4-8B546D904F7F}">
      <dgm:prSet/>
      <dgm:spPr/>
      <dgm:t>
        <a:bodyPr/>
        <a:lstStyle/>
        <a:p>
          <a:endParaRPr lang="en-IN"/>
        </a:p>
      </dgm:t>
    </dgm:pt>
    <dgm:pt modelId="{D85302E7-8B96-48A5-8D02-6AC580EDCAED}" type="sibTrans" cxnId="{9227D16F-4715-410C-B3C4-8B546D904F7F}">
      <dgm:prSet/>
      <dgm:spPr/>
      <dgm:t>
        <a:bodyPr/>
        <a:lstStyle/>
        <a:p>
          <a:endParaRPr lang="en-IN"/>
        </a:p>
      </dgm:t>
    </dgm:pt>
    <dgm:pt modelId="{FA0D0693-52E5-4EC9-BE0F-10C19D57541D}" type="pres">
      <dgm:prSet presAssocID="{EB6913F5-4E32-4C4E-9E30-6B81BEB9231C}" presName="arrowDiagram" presStyleCnt="0">
        <dgm:presLayoutVars>
          <dgm:chMax val="5"/>
          <dgm:dir/>
          <dgm:resizeHandles val="exact"/>
        </dgm:presLayoutVars>
      </dgm:prSet>
      <dgm:spPr/>
    </dgm:pt>
    <dgm:pt modelId="{FEF794D0-FF22-46CD-A3F8-960446AADF03}" type="pres">
      <dgm:prSet presAssocID="{EB6913F5-4E32-4C4E-9E30-6B81BEB9231C}" presName="arrow" presStyleLbl="bgShp" presStyleIdx="0" presStyleCnt="1"/>
      <dgm:spPr/>
    </dgm:pt>
    <dgm:pt modelId="{841E56C2-88FA-4F21-90EB-8149688E52AB}" type="pres">
      <dgm:prSet presAssocID="{EB6913F5-4E32-4C4E-9E30-6B81BEB9231C}" presName="arrowDiagram3" presStyleCnt="0"/>
      <dgm:spPr/>
    </dgm:pt>
    <dgm:pt modelId="{80061657-6F98-4A36-B828-9D9B69780A55}" type="pres">
      <dgm:prSet presAssocID="{40880821-93E0-4CCC-8C03-1EAA5F2DBE9B}" presName="bullet3a" presStyleLbl="node1" presStyleIdx="0" presStyleCnt="3"/>
      <dgm:spPr/>
    </dgm:pt>
    <dgm:pt modelId="{2188866F-E0B0-471B-B0D5-FA6C935E80EF}" type="pres">
      <dgm:prSet presAssocID="{40880821-93E0-4CCC-8C03-1EAA5F2DBE9B}" presName="textBox3a" presStyleLbl="revTx" presStyleIdx="0" presStyleCnt="3" custLinFactNeighborX="-32979" custLinFactNeighborY="9003">
        <dgm:presLayoutVars>
          <dgm:bulletEnabled val="1"/>
        </dgm:presLayoutVars>
      </dgm:prSet>
      <dgm:spPr/>
      <dgm:t>
        <a:bodyPr/>
        <a:lstStyle/>
        <a:p>
          <a:endParaRPr lang="en-IN"/>
        </a:p>
      </dgm:t>
    </dgm:pt>
    <dgm:pt modelId="{388C155D-04A0-4131-A318-6273F872A1C1}" type="pres">
      <dgm:prSet presAssocID="{7DA68A6C-B718-4378-AAF4-F99E0A2C9AA8}" presName="bullet3b" presStyleLbl="node1" presStyleIdx="1" presStyleCnt="3"/>
      <dgm:spPr/>
    </dgm:pt>
    <dgm:pt modelId="{7BAD54B8-E18C-49FE-B750-0D7E85C183E7}" type="pres">
      <dgm:prSet presAssocID="{7DA68A6C-B718-4378-AAF4-F99E0A2C9AA8}" presName="textBox3b" presStyleLbl="revTx" presStyleIdx="1" presStyleCnt="3" custScaleX="118421" custLinFactNeighborX="-8772" custLinFactNeighborY="5218">
        <dgm:presLayoutVars>
          <dgm:bulletEnabled val="1"/>
        </dgm:presLayoutVars>
      </dgm:prSet>
      <dgm:spPr/>
      <dgm:t>
        <a:bodyPr/>
        <a:lstStyle/>
        <a:p>
          <a:endParaRPr lang="en-IN"/>
        </a:p>
      </dgm:t>
    </dgm:pt>
    <dgm:pt modelId="{67563F26-8031-4804-B0ED-786F171D114E}" type="pres">
      <dgm:prSet presAssocID="{29DED372-7299-43CD-89D4-DB22537A335A}" presName="bullet3c" presStyleLbl="node1" presStyleIdx="2" presStyleCnt="3"/>
      <dgm:spPr/>
    </dgm:pt>
    <dgm:pt modelId="{D210D413-5DDD-4576-AA90-A25FCF03E375}" type="pres">
      <dgm:prSet presAssocID="{29DED372-7299-43CD-89D4-DB22537A335A}" presName="textBox3c" presStyleLbl="revTx" presStyleIdx="2" presStyleCnt="3" custScaleX="117763" custLinFactNeighborX="26316">
        <dgm:presLayoutVars>
          <dgm:bulletEnabled val="1"/>
        </dgm:presLayoutVars>
      </dgm:prSet>
      <dgm:spPr/>
      <dgm:t>
        <a:bodyPr/>
        <a:lstStyle/>
        <a:p>
          <a:endParaRPr lang="en-IN"/>
        </a:p>
      </dgm:t>
    </dgm:pt>
  </dgm:ptLst>
  <dgm:cxnLst>
    <dgm:cxn modelId="{3B3F2D1C-1E31-43FC-9667-1C4E21D02941}" type="presOf" srcId="{EB6913F5-4E32-4C4E-9E30-6B81BEB9231C}" destId="{FA0D0693-52E5-4EC9-BE0F-10C19D57541D}" srcOrd="0" destOrd="0" presId="urn:microsoft.com/office/officeart/2005/8/layout/arrow2"/>
    <dgm:cxn modelId="{00CA0073-1BB7-438A-9E3C-40D79818C975}" type="presOf" srcId="{40880821-93E0-4CCC-8C03-1EAA5F2DBE9B}" destId="{2188866F-E0B0-471B-B0D5-FA6C935E80EF}" srcOrd="0" destOrd="0" presId="urn:microsoft.com/office/officeart/2005/8/layout/arrow2"/>
    <dgm:cxn modelId="{B387DA41-C695-446D-97E4-0B2E97CA26C8}" srcId="{EB6913F5-4E32-4C4E-9E30-6B81BEB9231C}" destId="{40880821-93E0-4CCC-8C03-1EAA5F2DBE9B}" srcOrd="0" destOrd="0" parTransId="{655EE4BF-2090-470A-B054-C62FB8885FEF}" sibTransId="{437AD395-286B-40F6-A09D-8668E3B894AF}"/>
    <dgm:cxn modelId="{7D2A23F5-6ACC-416A-875C-BDDEB4D43563}" type="presOf" srcId="{7DA68A6C-B718-4378-AAF4-F99E0A2C9AA8}" destId="{7BAD54B8-E18C-49FE-B750-0D7E85C183E7}" srcOrd="0" destOrd="0" presId="urn:microsoft.com/office/officeart/2005/8/layout/arrow2"/>
    <dgm:cxn modelId="{18FF086A-BBBB-48B8-86CF-D4CD59032A2A}" type="presOf" srcId="{29DED372-7299-43CD-89D4-DB22537A335A}" destId="{D210D413-5DDD-4576-AA90-A25FCF03E375}" srcOrd="0" destOrd="0" presId="urn:microsoft.com/office/officeart/2005/8/layout/arrow2"/>
    <dgm:cxn modelId="{134D6689-A155-4261-B754-8564BF8C6424}" srcId="{EB6913F5-4E32-4C4E-9E30-6B81BEB9231C}" destId="{7DA68A6C-B718-4378-AAF4-F99E0A2C9AA8}" srcOrd="1" destOrd="0" parTransId="{3C57E6A4-27F5-4A2C-AB44-7E7F8F227856}" sibTransId="{21932DCE-35D2-4FB4-9290-90DC47F58DBB}"/>
    <dgm:cxn modelId="{9227D16F-4715-410C-B3C4-8B546D904F7F}" srcId="{EB6913F5-4E32-4C4E-9E30-6B81BEB9231C}" destId="{29DED372-7299-43CD-89D4-DB22537A335A}" srcOrd="2" destOrd="0" parTransId="{A2507DD4-16D8-4187-9B38-DD5ECEC4D3F4}" sibTransId="{D85302E7-8B96-48A5-8D02-6AC580EDCAED}"/>
    <dgm:cxn modelId="{7EF6C768-9C69-4F7E-9334-F3C28DCDE857}" type="presParOf" srcId="{FA0D0693-52E5-4EC9-BE0F-10C19D57541D}" destId="{FEF794D0-FF22-46CD-A3F8-960446AADF03}" srcOrd="0" destOrd="0" presId="urn:microsoft.com/office/officeart/2005/8/layout/arrow2"/>
    <dgm:cxn modelId="{3C963728-112F-4887-9F3E-571822BB768D}" type="presParOf" srcId="{FA0D0693-52E5-4EC9-BE0F-10C19D57541D}" destId="{841E56C2-88FA-4F21-90EB-8149688E52AB}" srcOrd="1" destOrd="0" presId="urn:microsoft.com/office/officeart/2005/8/layout/arrow2"/>
    <dgm:cxn modelId="{E0716CB9-2E72-47C3-93FD-10AD8C9A3523}" type="presParOf" srcId="{841E56C2-88FA-4F21-90EB-8149688E52AB}" destId="{80061657-6F98-4A36-B828-9D9B69780A55}" srcOrd="0" destOrd="0" presId="urn:microsoft.com/office/officeart/2005/8/layout/arrow2"/>
    <dgm:cxn modelId="{82BCD09C-BBB1-4BE1-845F-3B1BC43B5091}" type="presParOf" srcId="{841E56C2-88FA-4F21-90EB-8149688E52AB}" destId="{2188866F-E0B0-471B-B0D5-FA6C935E80EF}" srcOrd="1" destOrd="0" presId="urn:microsoft.com/office/officeart/2005/8/layout/arrow2"/>
    <dgm:cxn modelId="{5D9CD660-91F2-4DDD-B085-30EB9706A70B}" type="presParOf" srcId="{841E56C2-88FA-4F21-90EB-8149688E52AB}" destId="{388C155D-04A0-4131-A318-6273F872A1C1}" srcOrd="2" destOrd="0" presId="urn:microsoft.com/office/officeart/2005/8/layout/arrow2"/>
    <dgm:cxn modelId="{ABFA82F1-BF90-4887-9E9C-9E7E8BD14EE1}" type="presParOf" srcId="{841E56C2-88FA-4F21-90EB-8149688E52AB}" destId="{7BAD54B8-E18C-49FE-B750-0D7E85C183E7}" srcOrd="3" destOrd="0" presId="urn:microsoft.com/office/officeart/2005/8/layout/arrow2"/>
    <dgm:cxn modelId="{7995A3B7-7184-4A18-93A2-EDC47BAA08AA}" type="presParOf" srcId="{841E56C2-88FA-4F21-90EB-8149688E52AB}" destId="{67563F26-8031-4804-B0ED-786F171D114E}" srcOrd="4" destOrd="0" presId="urn:microsoft.com/office/officeart/2005/8/layout/arrow2"/>
    <dgm:cxn modelId="{6A287458-EE40-4CC7-B87A-07D883ABE5F8}" type="presParOf" srcId="{841E56C2-88FA-4F21-90EB-8149688E52AB}" destId="{D210D413-5DDD-4576-AA90-A25FCF03E375}" srcOrd="5"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3410C80B-AE1C-4AE9-9969-F17816E82D0D}"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en-US"/>
        </a:p>
      </dgm:t>
    </dgm:pt>
    <dgm:pt modelId="{AE646FD0-02C3-4EFE-8174-27027BE163F3}">
      <dgm:prSet phldrT="[Text]"/>
      <dgm:spPr/>
      <dgm:t>
        <a:bodyPr/>
        <a:lstStyle/>
        <a:p>
          <a:r>
            <a:rPr lang="en-US" dirty="0" smtClean="0"/>
            <a:t>Intelligence</a:t>
          </a:r>
        </a:p>
        <a:p>
          <a:r>
            <a:rPr lang="en-US" dirty="0" smtClean="0"/>
            <a:t>System</a:t>
          </a:r>
          <a:endParaRPr lang="en-US" dirty="0"/>
        </a:p>
      </dgm:t>
    </dgm:pt>
    <dgm:pt modelId="{A82BB484-48EC-4A91-897A-A16CF9E9AF6D}" type="parTrans" cxnId="{EFFF06D9-B3E0-4E3C-B54E-A706178E7301}">
      <dgm:prSet/>
      <dgm:spPr/>
      <dgm:t>
        <a:bodyPr/>
        <a:lstStyle/>
        <a:p>
          <a:endParaRPr lang="en-US"/>
        </a:p>
      </dgm:t>
    </dgm:pt>
    <dgm:pt modelId="{545CCEAF-57E4-40A5-9E9D-04DFD64CD1C8}" type="sibTrans" cxnId="{EFFF06D9-B3E0-4E3C-B54E-A706178E7301}">
      <dgm:prSet/>
      <dgm:spPr/>
      <dgm:t>
        <a:bodyPr/>
        <a:lstStyle/>
        <a:p>
          <a:endParaRPr lang="en-US"/>
        </a:p>
      </dgm:t>
    </dgm:pt>
    <dgm:pt modelId="{8C6CA659-B186-47CF-B1EC-61103C04599F}">
      <dgm:prSet phldrT="[Text]"/>
      <dgm:spPr/>
      <dgm:t>
        <a:bodyPr/>
        <a:lstStyle/>
        <a:p>
          <a:r>
            <a:rPr lang="en-US" dirty="0" smtClean="0"/>
            <a:t>Law</a:t>
          </a:r>
        </a:p>
        <a:p>
          <a:r>
            <a:rPr lang="en-US" dirty="0" smtClean="0"/>
            <a:t>&amp; </a:t>
          </a:r>
        </a:p>
        <a:p>
          <a:r>
            <a:rPr lang="en-US" dirty="0" smtClean="0"/>
            <a:t>Enforcement</a:t>
          </a:r>
        </a:p>
      </dgm:t>
    </dgm:pt>
    <dgm:pt modelId="{31E78655-0969-4568-9AE4-938C0B6B225B}" type="parTrans" cxnId="{DA44F663-33B0-4552-84B5-BBBBFF995C83}">
      <dgm:prSet/>
      <dgm:spPr/>
      <dgm:t>
        <a:bodyPr/>
        <a:lstStyle/>
        <a:p>
          <a:endParaRPr lang="en-US"/>
        </a:p>
      </dgm:t>
    </dgm:pt>
    <dgm:pt modelId="{BD60F0B1-955A-4BDE-955C-5E1F36F95425}" type="sibTrans" cxnId="{DA44F663-33B0-4552-84B5-BBBBFF995C83}">
      <dgm:prSet/>
      <dgm:spPr/>
      <dgm:t>
        <a:bodyPr/>
        <a:lstStyle/>
        <a:p>
          <a:endParaRPr lang="en-US"/>
        </a:p>
      </dgm:t>
    </dgm:pt>
    <dgm:pt modelId="{34A9BAD3-8B69-4303-ADE9-EDABEAB86601}">
      <dgm:prSet phldrT="[Text]"/>
      <dgm:spPr/>
      <dgm:t>
        <a:bodyPr/>
        <a:lstStyle/>
        <a:p>
          <a:r>
            <a:rPr lang="en-US" dirty="0" smtClean="0"/>
            <a:t>Man power generation&amp; technological solution</a:t>
          </a:r>
          <a:endParaRPr lang="en-US" dirty="0"/>
        </a:p>
      </dgm:t>
    </dgm:pt>
    <dgm:pt modelId="{9AC7BAF6-C78D-4DB6-A7AB-0EDEB925FC1D}" type="parTrans" cxnId="{47D28912-CF04-4C71-99B0-1ABEA5DA590F}">
      <dgm:prSet/>
      <dgm:spPr/>
      <dgm:t>
        <a:bodyPr/>
        <a:lstStyle/>
        <a:p>
          <a:endParaRPr lang="en-US"/>
        </a:p>
      </dgm:t>
    </dgm:pt>
    <dgm:pt modelId="{92E80097-D707-4480-8212-FE9156A0F5D0}" type="sibTrans" cxnId="{47D28912-CF04-4C71-99B0-1ABEA5DA590F}">
      <dgm:prSet/>
      <dgm:spPr/>
      <dgm:t>
        <a:bodyPr/>
        <a:lstStyle/>
        <a:p>
          <a:endParaRPr lang="en-US"/>
        </a:p>
      </dgm:t>
    </dgm:pt>
    <dgm:pt modelId="{64AB63FC-C5D1-43C6-A6BD-7D09FE1999F2}">
      <dgm:prSet phldrT="[Text]" phldr="1"/>
      <dgm:spPr/>
      <dgm:t>
        <a:bodyPr/>
        <a:lstStyle/>
        <a:p>
          <a:endParaRPr lang="en-US" dirty="0"/>
        </a:p>
      </dgm:t>
    </dgm:pt>
    <dgm:pt modelId="{D18850B2-D207-4AE3-A6D9-43B4CFA73FFD}" type="parTrans" cxnId="{2E24E32B-30BB-42F1-95B9-78436DF669DF}">
      <dgm:prSet/>
      <dgm:spPr/>
      <dgm:t>
        <a:bodyPr/>
        <a:lstStyle/>
        <a:p>
          <a:endParaRPr lang="en-US"/>
        </a:p>
      </dgm:t>
    </dgm:pt>
    <dgm:pt modelId="{CF500332-431E-4611-AC66-0555CAEA598D}" type="sibTrans" cxnId="{2E24E32B-30BB-42F1-95B9-78436DF669DF}">
      <dgm:prSet/>
      <dgm:spPr/>
      <dgm:t>
        <a:bodyPr/>
        <a:lstStyle/>
        <a:p>
          <a:endParaRPr lang="en-US"/>
        </a:p>
      </dgm:t>
    </dgm:pt>
    <dgm:pt modelId="{0453BB24-57CE-4F18-B73B-6797A9BD1545}">
      <dgm:prSet phldrT="[Text]" custLinFactNeighborX="504" custLinFactNeighborY="-827"/>
      <dgm:spPr/>
      <dgm:t>
        <a:bodyPr/>
        <a:lstStyle/>
        <a:p>
          <a:endParaRPr lang="en-IN"/>
        </a:p>
      </dgm:t>
    </dgm:pt>
    <dgm:pt modelId="{36D9DE8D-DC54-492D-9B6D-F34CAD1CDDC2}" type="parTrans" cxnId="{7FFC7331-EFBE-4855-9BB5-B5CA51DCB066}">
      <dgm:prSet/>
      <dgm:spPr/>
      <dgm:t>
        <a:bodyPr/>
        <a:lstStyle/>
        <a:p>
          <a:endParaRPr lang="en-US"/>
        </a:p>
      </dgm:t>
    </dgm:pt>
    <dgm:pt modelId="{BC3A3FD5-8FDA-4570-921A-A3B0FF105B6A}" type="sibTrans" cxnId="{7FFC7331-EFBE-4855-9BB5-B5CA51DCB066}">
      <dgm:prSet/>
      <dgm:spPr/>
      <dgm:t>
        <a:bodyPr/>
        <a:lstStyle/>
        <a:p>
          <a:endParaRPr lang="en-US"/>
        </a:p>
      </dgm:t>
    </dgm:pt>
    <dgm:pt modelId="{6F0AC497-A300-4B23-BBDF-D6C62CCA1C93}">
      <dgm:prSet phldrT="[Text]"/>
      <dgm:spPr/>
      <dgm:t>
        <a:bodyPr/>
        <a:lstStyle/>
        <a:p>
          <a:r>
            <a:rPr lang="en-US" dirty="0" smtClean="0"/>
            <a:t>Controlled Environment</a:t>
          </a:r>
          <a:endParaRPr lang="en-US" dirty="0"/>
        </a:p>
      </dgm:t>
    </dgm:pt>
    <dgm:pt modelId="{00061A37-5491-45B0-95FC-B8B6F9821366}" type="parTrans" cxnId="{779E6DB6-A08B-4DA4-9522-44B0D009BC23}">
      <dgm:prSet/>
      <dgm:spPr/>
      <dgm:t>
        <a:bodyPr/>
        <a:lstStyle/>
        <a:p>
          <a:endParaRPr lang="en-US"/>
        </a:p>
      </dgm:t>
    </dgm:pt>
    <dgm:pt modelId="{8ACCDD42-3A9D-423F-8F48-CB072B60ADE7}" type="sibTrans" cxnId="{779E6DB6-A08B-4DA4-9522-44B0D009BC23}">
      <dgm:prSet/>
      <dgm:spPr/>
      <dgm:t>
        <a:bodyPr/>
        <a:lstStyle/>
        <a:p>
          <a:endParaRPr lang="en-US"/>
        </a:p>
      </dgm:t>
    </dgm:pt>
    <dgm:pt modelId="{CF824F36-5B08-4E01-BBBE-9BF1B049CA88}" type="pres">
      <dgm:prSet presAssocID="{3410C80B-AE1C-4AE9-9969-F17816E82D0D}" presName="Name0" presStyleCnt="0">
        <dgm:presLayoutVars>
          <dgm:chMax val="4"/>
          <dgm:resizeHandles val="exact"/>
        </dgm:presLayoutVars>
      </dgm:prSet>
      <dgm:spPr/>
      <dgm:t>
        <a:bodyPr/>
        <a:lstStyle/>
        <a:p>
          <a:endParaRPr lang="en-IN"/>
        </a:p>
      </dgm:t>
    </dgm:pt>
    <dgm:pt modelId="{489D5A5E-B58A-41BF-AA64-5783B532CB24}" type="pres">
      <dgm:prSet presAssocID="{3410C80B-AE1C-4AE9-9969-F17816E82D0D}" presName="ellipse" presStyleLbl="trBgShp" presStyleIdx="0" presStyleCnt="1"/>
      <dgm:spPr/>
    </dgm:pt>
    <dgm:pt modelId="{509098F7-401B-41B8-88FF-AC29FB3EB3B5}" type="pres">
      <dgm:prSet presAssocID="{3410C80B-AE1C-4AE9-9969-F17816E82D0D}" presName="arrow1" presStyleLbl="fgShp" presStyleIdx="0" presStyleCnt="1" custScaleX="83807"/>
      <dgm:spPr/>
    </dgm:pt>
    <dgm:pt modelId="{6EBDC9F4-E154-4955-9BDC-E06680E361B7}" type="pres">
      <dgm:prSet presAssocID="{3410C80B-AE1C-4AE9-9969-F17816E82D0D}" presName="rectangle" presStyleLbl="revTx" presStyleIdx="0" presStyleCnt="1">
        <dgm:presLayoutVars>
          <dgm:bulletEnabled val="1"/>
        </dgm:presLayoutVars>
      </dgm:prSet>
      <dgm:spPr/>
      <dgm:t>
        <a:bodyPr/>
        <a:lstStyle/>
        <a:p>
          <a:endParaRPr lang="en-IN"/>
        </a:p>
      </dgm:t>
    </dgm:pt>
    <dgm:pt modelId="{C8ABFBA4-9B6A-42CF-844C-B36486D2E7DF}" type="pres">
      <dgm:prSet presAssocID="{8C6CA659-B186-47CF-B1EC-61103C04599F}" presName="item1" presStyleLbl="node1" presStyleIdx="0" presStyleCnt="3">
        <dgm:presLayoutVars>
          <dgm:bulletEnabled val="1"/>
        </dgm:presLayoutVars>
      </dgm:prSet>
      <dgm:spPr/>
      <dgm:t>
        <a:bodyPr/>
        <a:lstStyle/>
        <a:p>
          <a:endParaRPr lang="en-US"/>
        </a:p>
      </dgm:t>
    </dgm:pt>
    <dgm:pt modelId="{321EA8CA-562B-4C9F-B26D-3CA345452D5D}" type="pres">
      <dgm:prSet presAssocID="{34A9BAD3-8B69-4303-ADE9-EDABEAB86601}" presName="item2" presStyleLbl="node1" presStyleIdx="1" presStyleCnt="3">
        <dgm:presLayoutVars>
          <dgm:bulletEnabled val="1"/>
        </dgm:presLayoutVars>
      </dgm:prSet>
      <dgm:spPr/>
      <dgm:t>
        <a:bodyPr/>
        <a:lstStyle/>
        <a:p>
          <a:endParaRPr lang="en-US"/>
        </a:p>
      </dgm:t>
    </dgm:pt>
    <dgm:pt modelId="{FA548D15-855D-4224-8649-247D8448ECA4}" type="pres">
      <dgm:prSet presAssocID="{6F0AC497-A300-4B23-BBDF-D6C62CCA1C93}" presName="item3" presStyleLbl="node1" presStyleIdx="2" presStyleCnt="3">
        <dgm:presLayoutVars>
          <dgm:bulletEnabled val="1"/>
        </dgm:presLayoutVars>
      </dgm:prSet>
      <dgm:spPr/>
      <dgm:t>
        <a:bodyPr/>
        <a:lstStyle/>
        <a:p>
          <a:endParaRPr lang="en-IN"/>
        </a:p>
      </dgm:t>
    </dgm:pt>
    <dgm:pt modelId="{BE6429C0-5308-4958-8092-FDA05B3AFE2A}" type="pres">
      <dgm:prSet presAssocID="{3410C80B-AE1C-4AE9-9969-F17816E82D0D}" presName="funnel" presStyleLbl="trAlignAcc1" presStyleIdx="0" presStyleCnt="1" custLinFactNeighborX="2384" custLinFactNeighborY="-1174"/>
      <dgm:spPr/>
    </dgm:pt>
  </dgm:ptLst>
  <dgm:cxnLst>
    <dgm:cxn modelId="{63245C86-2B1E-433E-8A42-4169D5ABE4D3}" type="presOf" srcId="{AE646FD0-02C3-4EFE-8174-27027BE163F3}" destId="{FA548D15-855D-4224-8649-247D8448ECA4}" srcOrd="0" destOrd="0" presId="urn:microsoft.com/office/officeart/2005/8/layout/funnel1"/>
    <dgm:cxn modelId="{47D28912-CF04-4C71-99B0-1ABEA5DA590F}" srcId="{3410C80B-AE1C-4AE9-9969-F17816E82D0D}" destId="{34A9BAD3-8B69-4303-ADE9-EDABEAB86601}" srcOrd="2" destOrd="0" parTransId="{9AC7BAF6-C78D-4DB6-A7AB-0EDEB925FC1D}" sibTransId="{92E80097-D707-4480-8212-FE9156A0F5D0}"/>
    <dgm:cxn modelId="{B458550F-FCC4-4FAC-8ECC-D0E8EC94B898}" type="presOf" srcId="{34A9BAD3-8B69-4303-ADE9-EDABEAB86601}" destId="{C8ABFBA4-9B6A-42CF-844C-B36486D2E7DF}" srcOrd="0" destOrd="0" presId="urn:microsoft.com/office/officeart/2005/8/layout/funnel1"/>
    <dgm:cxn modelId="{EFFF06D9-B3E0-4E3C-B54E-A706178E7301}" srcId="{3410C80B-AE1C-4AE9-9969-F17816E82D0D}" destId="{AE646FD0-02C3-4EFE-8174-27027BE163F3}" srcOrd="0" destOrd="0" parTransId="{A82BB484-48EC-4A91-897A-A16CF9E9AF6D}" sibTransId="{545CCEAF-57E4-40A5-9E9D-04DFD64CD1C8}"/>
    <dgm:cxn modelId="{2E24E32B-30BB-42F1-95B9-78436DF669DF}" srcId="{3410C80B-AE1C-4AE9-9969-F17816E82D0D}" destId="{64AB63FC-C5D1-43C6-A6BD-7D09FE1999F2}" srcOrd="4" destOrd="0" parTransId="{D18850B2-D207-4AE3-A6D9-43B4CFA73FFD}" sibTransId="{CF500332-431E-4611-AC66-0555CAEA598D}"/>
    <dgm:cxn modelId="{779E6DB6-A08B-4DA4-9522-44B0D009BC23}" srcId="{3410C80B-AE1C-4AE9-9969-F17816E82D0D}" destId="{6F0AC497-A300-4B23-BBDF-D6C62CCA1C93}" srcOrd="3" destOrd="0" parTransId="{00061A37-5491-45B0-95FC-B8B6F9821366}" sibTransId="{8ACCDD42-3A9D-423F-8F48-CB072B60ADE7}"/>
    <dgm:cxn modelId="{2A382414-AB28-489C-AFE3-9E6F895A72C1}" type="presOf" srcId="{8C6CA659-B186-47CF-B1EC-61103C04599F}" destId="{321EA8CA-562B-4C9F-B26D-3CA345452D5D}" srcOrd="0" destOrd="0" presId="urn:microsoft.com/office/officeart/2005/8/layout/funnel1"/>
    <dgm:cxn modelId="{2F8884BC-391A-4CA1-A574-3EC9A56669AD}" type="presOf" srcId="{6F0AC497-A300-4B23-BBDF-D6C62CCA1C93}" destId="{6EBDC9F4-E154-4955-9BDC-E06680E361B7}" srcOrd="0" destOrd="0" presId="urn:microsoft.com/office/officeart/2005/8/layout/funnel1"/>
    <dgm:cxn modelId="{9B387008-728E-48DB-B04F-C97E38990B86}" type="presOf" srcId="{3410C80B-AE1C-4AE9-9969-F17816E82D0D}" destId="{CF824F36-5B08-4E01-BBBE-9BF1B049CA88}" srcOrd="0" destOrd="0" presId="urn:microsoft.com/office/officeart/2005/8/layout/funnel1"/>
    <dgm:cxn modelId="{7FFC7331-EFBE-4855-9BB5-B5CA51DCB066}" srcId="{3410C80B-AE1C-4AE9-9969-F17816E82D0D}" destId="{0453BB24-57CE-4F18-B73B-6797A9BD1545}" srcOrd="5" destOrd="0" parTransId="{36D9DE8D-DC54-492D-9B6D-F34CAD1CDDC2}" sibTransId="{BC3A3FD5-8FDA-4570-921A-A3B0FF105B6A}"/>
    <dgm:cxn modelId="{DA44F663-33B0-4552-84B5-BBBBFF995C83}" srcId="{3410C80B-AE1C-4AE9-9969-F17816E82D0D}" destId="{8C6CA659-B186-47CF-B1EC-61103C04599F}" srcOrd="1" destOrd="0" parTransId="{31E78655-0969-4568-9AE4-938C0B6B225B}" sibTransId="{BD60F0B1-955A-4BDE-955C-5E1F36F95425}"/>
    <dgm:cxn modelId="{58EF570B-A2CE-4BAE-A0CB-A697EF7F462E}" type="presParOf" srcId="{CF824F36-5B08-4E01-BBBE-9BF1B049CA88}" destId="{489D5A5E-B58A-41BF-AA64-5783B532CB24}" srcOrd="0" destOrd="0" presId="urn:microsoft.com/office/officeart/2005/8/layout/funnel1"/>
    <dgm:cxn modelId="{B04DCDC6-6B0D-4445-83DF-F184D87626D5}" type="presParOf" srcId="{CF824F36-5B08-4E01-BBBE-9BF1B049CA88}" destId="{509098F7-401B-41B8-88FF-AC29FB3EB3B5}" srcOrd="1" destOrd="0" presId="urn:microsoft.com/office/officeart/2005/8/layout/funnel1"/>
    <dgm:cxn modelId="{4DA4EF37-06BA-43B9-AE6E-74A30214E1CA}" type="presParOf" srcId="{CF824F36-5B08-4E01-BBBE-9BF1B049CA88}" destId="{6EBDC9F4-E154-4955-9BDC-E06680E361B7}" srcOrd="2" destOrd="0" presId="urn:microsoft.com/office/officeart/2005/8/layout/funnel1"/>
    <dgm:cxn modelId="{90112B09-CDE6-4EB2-BC47-8BBFC5E44A5D}" type="presParOf" srcId="{CF824F36-5B08-4E01-BBBE-9BF1B049CA88}" destId="{C8ABFBA4-9B6A-42CF-844C-B36486D2E7DF}" srcOrd="3" destOrd="0" presId="urn:microsoft.com/office/officeart/2005/8/layout/funnel1"/>
    <dgm:cxn modelId="{25A79C45-F236-4F0E-A27F-8320CDFC3B6B}" type="presParOf" srcId="{CF824F36-5B08-4E01-BBBE-9BF1B049CA88}" destId="{321EA8CA-562B-4C9F-B26D-3CA345452D5D}" srcOrd="4" destOrd="0" presId="urn:microsoft.com/office/officeart/2005/8/layout/funnel1"/>
    <dgm:cxn modelId="{53D3C15E-5FC8-4E8E-9B66-FD5C96451D65}" type="presParOf" srcId="{CF824F36-5B08-4E01-BBBE-9BF1B049CA88}" destId="{FA548D15-855D-4224-8649-247D8448ECA4}" srcOrd="5" destOrd="0" presId="urn:microsoft.com/office/officeart/2005/8/layout/funnel1"/>
    <dgm:cxn modelId="{3442AB52-24A3-4E44-A4E7-066CFB88B8A3}" type="presParOf" srcId="{CF824F36-5B08-4E01-BBBE-9BF1B049CA88}" destId="{BE6429C0-5308-4958-8092-FDA05B3AFE2A}"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D102E-268E-497F-9230-761B509F8483}" type="datetimeFigureOut">
              <a:rPr lang="en-US" smtClean="0"/>
              <a:pPr/>
              <a:t>4/12/2010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9E2B2-3B53-45EC-A366-CCBF5B91F8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49E2B2-3B53-45EC-A366-CCBF5B91F8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842E74-E1B3-4DFA-ADD4-507F9989A906}" type="slidenum">
              <a:rPr lang="en-US"/>
              <a:pPr fontAlgn="base">
                <a:spcBef>
                  <a:spcPct val="0"/>
                </a:spcBef>
                <a:spcAft>
                  <a:spcPct val="0"/>
                </a:spcAft>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FD75A1-B782-4D67-A5AE-FDBFE9DA689D}"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7831051-D6AD-4CAA-ABDB-546D1C799B66}" type="datetime1">
              <a:rPr lang="en-US" smtClean="0"/>
              <a:pPr/>
              <a:t>4/12/2010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Indian Institute of Information Technology, Allahabad</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4284EC7-C1D3-46DE-BF64-39EFFE80E1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4AE766-9E17-4D3D-B024-D4AEAF17B39D}" type="datetime1">
              <a:rPr lang="en-US" smtClean="0"/>
              <a:pPr/>
              <a:t>4/12/2010</a:t>
            </a:fld>
            <a:endParaRPr lang="en-US"/>
          </a:p>
        </p:txBody>
      </p:sp>
      <p:sp>
        <p:nvSpPr>
          <p:cNvPr id="5" name="Footer Placeholder 4"/>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B395E2-B5BE-4568-A2F0-0A5A32AB4897}" type="datetime1">
              <a:rPr lang="en-US" smtClean="0"/>
              <a:pPr/>
              <a:t>4/12/2010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4284EC7-C1D3-46DE-BF64-39EFFE80E1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DA6830-7869-4753-8EFC-230981E687DE}" type="datetime1">
              <a:rPr lang="en-US" smtClean="0"/>
              <a:pPr/>
              <a:t>4/12/2010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4284EC7-C1D3-46DE-BF64-39EFFE80E1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F5B6E7-0F92-4144-B382-544B98BD7FBE}" type="datetime1">
              <a:rPr lang="en-US" smtClean="0"/>
              <a:pPr/>
              <a:t>4/12/2010</a:t>
            </a:fld>
            <a:endParaRPr lang="en-US"/>
          </a:p>
        </p:txBody>
      </p:sp>
      <p:sp>
        <p:nvSpPr>
          <p:cNvPr id="6" name="Footer Placeholder 5"/>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7" name="Slide Number Placeholder 6"/>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BA8DCD-A0AB-499C-A7FA-D14684BDCE0C}" type="datetime1">
              <a:rPr lang="en-US" smtClean="0"/>
              <a:pPr/>
              <a:t>4/12/2010</a:t>
            </a:fld>
            <a:endParaRPr lang="en-US"/>
          </a:p>
        </p:txBody>
      </p:sp>
      <p:sp>
        <p:nvSpPr>
          <p:cNvPr id="8" name="Footer Placeholder 7"/>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9" name="Slide Number Placeholder 8"/>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C4E058-0AD3-4C04-A941-BC65B5D7C80E}" type="datetime1">
              <a:rPr lang="en-US" smtClean="0"/>
              <a:pPr/>
              <a:t>4/12/2010</a:t>
            </a:fld>
            <a:endParaRPr lang="en-US"/>
          </a:p>
        </p:txBody>
      </p:sp>
      <p:sp>
        <p:nvSpPr>
          <p:cNvPr id="4" name="Footer Placeholder 3"/>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5" name="Slide Number Placeholder 4"/>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1BA3B84-8480-401A-874B-C054808C23FA}" type="datetime1">
              <a:rPr lang="en-US" smtClean="0"/>
              <a:pPr/>
              <a:t>4/12/2010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Indian Institute of Information Technology, Allahabad</a:t>
            </a:r>
            <a:endParaRPr lang="en-US"/>
          </a:p>
        </p:txBody>
      </p:sp>
      <p:sp>
        <p:nvSpPr>
          <p:cNvPr id="4" name="Slide Number Placeholder 3"/>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B8ECCF-62A8-4922-84E5-EF0B7E2F7284}" type="datetime1">
              <a:rPr lang="en-US" smtClean="0"/>
              <a:pPr/>
              <a:t>4/12/2010</a:t>
            </a:fld>
            <a:endParaRPr lang="en-US"/>
          </a:p>
        </p:txBody>
      </p:sp>
      <p:sp>
        <p:nvSpPr>
          <p:cNvPr id="6" name="Footer Placeholder 5"/>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7" name="Slide Number Placeholder 6"/>
          <p:cNvSpPr>
            <a:spLocks noGrp="1"/>
          </p:cNvSpPr>
          <p:nvPr>
            <p:ph type="sldNum" sz="quarter" idx="12"/>
          </p:nvPr>
        </p:nvSpPr>
        <p:spPr/>
        <p:txBody>
          <a:bodyPr/>
          <a:lstStyle>
            <a:extLst/>
          </a:lstStyle>
          <a:p>
            <a:fld id="{34284EC7-C1D3-46DE-BF64-39EFFE80E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07D2D29-B36C-4678-A7BF-B344450444D0}" type="datetime1">
              <a:rPr lang="en-US" smtClean="0"/>
              <a:pPr/>
              <a:t>4/12/2010</a:t>
            </a:fld>
            <a:endParaRPr lang="en-US"/>
          </a:p>
        </p:txBody>
      </p:sp>
      <p:sp>
        <p:nvSpPr>
          <p:cNvPr id="6" name="Footer Placeholder 5"/>
          <p:cNvSpPr>
            <a:spLocks noGrp="1"/>
          </p:cNvSpPr>
          <p:nvPr>
            <p:ph type="ftr" sz="quarter" idx="11"/>
          </p:nvPr>
        </p:nvSpPr>
        <p:spPr/>
        <p:txBody>
          <a:bodyPr/>
          <a:lstStyle>
            <a:extLst/>
          </a:lstStyle>
          <a:p>
            <a:r>
              <a:rPr lang="en-US" smtClean="0"/>
              <a:t>Indian Institute of Information Technology, Allahabad</a:t>
            </a:r>
            <a:endParaRPr lang="en-US"/>
          </a:p>
        </p:txBody>
      </p:sp>
      <p:sp>
        <p:nvSpPr>
          <p:cNvPr id="7" name="Slide Number Placeholder 6"/>
          <p:cNvSpPr>
            <a:spLocks noGrp="1"/>
          </p:cNvSpPr>
          <p:nvPr>
            <p:ph type="sldNum" sz="quarter" idx="12"/>
          </p:nvPr>
        </p:nvSpPr>
        <p:spPr/>
        <p:txBody>
          <a:bodyPr/>
          <a:lstStyle>
            <a:extLst/>
          </a:lstStyle>
          <a:p>
            <a:fld id="{34284EC7-C1D3-46DE-BF64-39EFFE80E17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7542065-F09B-4611-95F2-0B10A371E2D4}" type="datetime1">
              <a:rPr lang="en-US" smtClean="0"/>
              <a:pPr/>
              <a:t>4/12/2010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Indian Institute of Information Technology, Allahabad</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4284EC7-C1D3-46DE-BF64-39EFFE80E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nasscom.org/" TargetMode="External"/><Relationship Id="rId3" Type="http://schemas.openxmlformats.org/officeDocument/2006/relationships/hyperlink" Target="http://www.cert-in.org.in/" TargetMode="External"/><Relationship Id="rId7" Type="http://schemas.openxmlformats.org/officeDocument/2006/relationships/hyperlink" Target="http://www.mynews.in/News/India_Should_Develop_Cyber_War_Capabilities___N35343.html" TargetMode="External"/><Relationship Id="rId2" Type="http://schemas.openxmlformats.org/officeDocument/2006/relationships/hyperlink" Target="http://www.cert-in.org.in/knowledgebase/annualreport/annualreport08.pdf" TargetMode="External"/><Relationship Id="rId1" Type="http://schemas.openxmlformats.org/officeDocument/2006/relationships/slideLayout" Target="../slideLayouts/slideLayout2.xml"/><Relationship Id="rId6" Type="http://schemas.openxmlformats.org/officeDocument/2006/relationships/hyperlink" Target="http://www.slideworld.com/slideshows.aspx/CYBER-SKIRMISHES-ppt-2743472" TargetMode="External"/><Relationship Id="rId5" Type="http://schemas.openxmlformats.org/officeDocument/2006/relationships/hyperlink" Target="http://www.ccc-rac.in/cybercrime.htm" TargetMode="External"/><Relationship Id="rId4" Type="http://schemas.openxmlformats.org/officeDocument/2006/relationships/hyperlink" Target="http://www.cert-in.org.in/roles.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590800"/>
            <a:ext cx="6096000" cy="1447800"/>
          </a:xfrm>
        </p:spPr>
        <p:txBody>
          <a:bodyPr/>
          <a:lstStyle/>
          <a:p>
            <a:pPr algn="ctr">
              <a:spcBef>
                <a:spcPts val="0"/>
              </a:spcBef>
            </a:pPr>
            <a:r>
              <a:rPr lang="en-US" sz="4400" dirty="0" smtClean="0">
                <a:latin typeface="Calibri"/>
                <a:ea typeface="Calibri"/>
                <a:cs typeface="Times New Roman"/>
              </a:rPr>
              <a:t> </a:t>
            </a:r>
            <a:br>
              <a:rPr lang="en-US" sz="4400" dirty="0" smtClean="0">
                <a:latin typeface="Calibri"/>
                <a:ea typeface="Calibri"/>
                <a:cs typeface="Times New Roman"/>
              </a:rPr>
            </a:br>
            <a:r>
              <a:rPr lang="en-US" sz="2400" dirty="0" smtClean="0">
                <a:latin typeface="Calibri"/>
                <a:ea typeface="Calibri"/>
                <a:cs typeface="Times New Roman"/>
              </a:rPr>
              <a:t>The role of developing nation towards combating cyber warfare: An insight on the social network behind a terrorist attack</a:t>
            </a:r>
            <a:endParaRPr lang="en-US" sz="2400" dirty="0"/>
          </a:p>
        </p:txBody>
      </p:sp>
      <p:sp>
        <p:nvSpPr>
          <p:cNvPr id="3" name="Subtitle 2"/>
          <p:cNvSpPr>
            <a:spLocks noGrp="1"/>
          </p:cNvSpPr>
          <p:nvPr>
            <p:ph type="subTitle" idx="1"/>
          </p:nvPr>
        </p:nvSpPr>
        <p:spPr>
          <a:xfrm>
            <a:off x="3429000" y="228600"/>
            <a:ext cx="5027558" cy="1752600"/>
          </a:xfrm>
        </p:spPr>
        <p:txBody>
          <a:bodyPr>
            <a:noAutofit/>
          </a:bodyPr>
          <a:lstStyle/>
          <a:p>
            <a:pPr algn="ctr"/>
            <a:r>
              <a:rPr lang="en-US" sz="1800" dirty="0" smtClean="0">
                <a:latin typeface="Garamond" pitchFamily="18" charset="0"/>
              </a:rPr>
              <a:t>Fourth International Forum “Partnership of State Authorities, Civil Society and the Business Community in Ensuring Information Security and Combating Terrorism”</a:t>
            </a:r>
          </a:p>
          <a:p>
            <a:pPr algn="ctr"/>
            <a:r>
              <a:rPr lang="de-DE" sz="2000" b="1" dirty="0" smtClean="0">
                <a:latin typeface="Garamond" pitchFamily="18" charset="0"/>
              </a:rPr>
              <a:t>April 12–15, 2010, Garmisch-Partenkirchen, Munich, Germany</a:t>
            </a:r>
            <a:endParaRPr lang="en-US" sz="2000" dirty="0" smtClean="0">
              <a:latin typeface="Garamond" pitchFamily="18" charset="0"/>
            </a:endParaRPr>
          </a:p>
          <a:p>
            <a:pPr algn="ctr"/>
            <a:endParaRPr lang="en-US" sz="1800" dirty="0" smtClean="0">
              <a:latin typeface="Garamond" pitchFamily="18" charset="0"/>
            </a:endParaRPr>
          </a:p>
          <a:p>
            <a:pPr algn="ctr"/>
            <a:endParaRPr lang="en-US" sz="1800" dirty="0" smtClean="0">
              <a:latin typeface="Garamond" pitchFamily="18" charset="0"/>
            </a:endParaRPr>
          </a:p>
          <a:p>
            <a:pPr algn="ctr"/>
            <a:endParaRPr lang="en-US" sz="1800" dirty="0">
              <a:latin typeface="Garamond" pitchFamily="18" charset="0"/>
            </a:endParaRPr>
          </a:p>
        </p:txBody>
      </p:sp>
      <p:sp>
        <p:nvSpPr>
          <p:cNvPr id="4" name="Footer Placeholder 3"/>
          <p:cNvSpPr>
            <a:spLocks noGrp="1"/>
          </p:cNvSpPr>
          <p:nvPr>
            <p:ph type="ftr" sz="quarter" idx="11"/>
          </p:nvPr>
        </p:nvSpPr>
        <p:spPr>
          <a:xfrm>
            <a:off x="4267200" y="6553200"/>
            <a:ext cx="3962400" cy="304800"/>
          </a:xfrm>
        </p:spPr>
        <p:txBody>
          <a:bodyPr/>
          <a:lstStyle/>
          <a:p>
            <a:r>
              <a:rPr lang="en-US" sz="1200" dirty="0" smtClean="0"/>
              <a:t>Indian Institute of Information Technology, Allahabad</a:t>
            </a:r>
            <a:endParaRPr lang="en-US" sz="1200" dirty="0"/>
          </a:p>
        </p:txBody>
      </p:sp>
      <p:sp>
        <p:nvSpPr>
          <p:cNvPr id="5" name="Date Placeholder 4"/>
          <p:cNvSpPr>
            <a:spLocks noGrp="1"/>
          </p:cNvSpPr>
          <p:nvPr>
            <p:ph type="dt" sz="half" idx="10"/>
          </p:nvPr>
        </p:nvSpPr>
        <p:spPr>
          <a:xfrm>
            <a:off x="2971800" y="6553200"/>
            <a:ext cx="1219200" cy="304800"/>
          </a:xfrm>
        </p:spPr>
        <p:txBody>
          <a:bodyPr/>
          <a:lstStyle/>
          <a:p>
            <a:fld id="{55CAF77D-026A-4EBF-8448-0D881AADFC9F}" type="datetime1">
              <a:rPr lang="en-US" smtClean="0"/>
              <a:pPr/>
              <a:t>4/12/2010</a:t>
            </a:fld>
            <a:endParaRPr lang="en-US" dirty="0"/>
          </a:p>
        </p:txBody>
      </p:sp>
      <p:sp>
        <p:nvSpPr>
          <p:cNvPr id="6" name="Slide Number Placeholder 5"/>
          <p:cNvSpPr>
            <a:spLocks noGrp="1"/>
          </p:cNvSpPr>
          <p:nvPr>
            <p:ph type="sldNum" sz="quarter" idx="12"/>
          </p:nvPr>
        </p:nvSpPr>
        <p:spPr>
          <a:xfrm>
            <a:off x="8610600" y="6629400"/>
            <a:ext cx="381000" cy="228600"/>
          </a:xfrm>
        </p:spPr>
        <p:txBody>
          <a:bodyPr/>
          <a:lstStyle/>
          <a:p>
            <a:fld id="{34284EC7-C1D3-46DE-BF64-39EFFE80E17F}" type="slidenum">
              <a:rPr lang="en-US" smtClean="0"/>
              <a:pPr/>
              <a:t>1</a:t>
            </a:fld>
            <a:endParaRPr lang="en-US" dirty="0"/>
          </a:p>
        </p:txBody>
      </p:sp>
      <p:pic>
        <p:nvPicPr>
          <p:cNvPr id="7" name="Picture 6" descr="logo.jpg"/>
          <p:cNvPicPr>
            <a:picLocks noChangeAspect="1"/>
          </p:cNvPicPr>
          <p:nvPr/>
        </p:nvPicPr>
        <p:blipFill>
          <a:blip r:embed="rId3"/>
          <a:stretch>
            <a:fillRect/>
          </a:stretch>
        </p:blipFill>
        <p:spPr>
          <a:xfrm>
            <a:off x="5410200" y="4343400"/>
            <a:ext cx="1039090" cy="762000"/>
          </a:xfrm>
          <a:prstGeom prst="rect">
            <a:avLst/>
          </a:prstGeom>
        </p:spPr>
      </p:pic>
      <p:sp>
        <p:nvSpPr>
          <p:cNvPr id="9" name="Subtitle 2"/>
          <p:cNvSpPr txBox="1">
            <a:spLocks/>
          </p:cNvSpPr>
          <p:nvPr/>
        </p:nvSpPr>
        <p:spPr>
          <a:xfrm>
            <a:off x="3506842" y="5334000"/>
            <a:ext cx="5027558" cy="762000"/>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rPr>
              <a:t/>
            </a:r>
            <a:br>
              <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rPr>
            </a:br>
            <a:endPar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sp>
        <p:nvSpPr>
          <p:cNvPr id="10" name="Subtitle 2"/>
          <p:cNvSpPr txBox="1">
            <a:spLocks/>
          </p:cNvSpPr>
          <p:nvPr/>
        </p:nvSpPr>
        <p:spPr>
          <a:xfrm>
            <a:off x="3581400" y="5105400"/>
            <a:ext cx="4722758" cy="762000"/>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rPr>
              <a:t/>
            </a:r>
            <a:br>
              <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rPr>
            </a:br>
            <a:r>
              <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rPr>
              <a:t>By: Dr. </a:t>
            </a:r>
            <a:r>
              <a:rPr kumimoji="0" lang="en-US" sz="1800" b="0" i="0" u="none" strike="noStrike" kern="1200" cap="none" spc="0" normalizeH="0" baseline="0" noProof="0" dirty="0" err="1" smtClean="0">
                <a:ln>
                  <a:noFill/>
                </a:ln>
                <a:solidFill>
                  <a:srgbClr val="FFFFFF"/>
                </a:solidFill>
                <a:effectLst/>
                <a:uLnTx/>
                <a:uFillTx/>
                <a:latin typeface="Garamond" pitchFamily="18" charset="0"/>
                <a:ea typeface="+mn-ea"/>
                <a:cs typeface="+mn-cs"/>
              </a:rPr>
              <a:t>Abhishek</a:t>
            </a:r>
            <a:r>
              <a:rPr kumimoji="0" lang="en-US" sz="1800" b="0" i="0" u="none" strike="noStrike" kern="1200" cap="none" spc="0" normalizeH="0" noProof="0" dirty="0" smtClean="0">
                <a:ln>
                  <a:noFill/>
                </a:ln>
                <a:solidFill>
                  <a:srgbClr val="FFFFFF"/>
                </a:solidFill>
                <a:effectLst/>
                <a:uLnTx/>
                <a:uFillTx/>
                <a:latin typeface="Garamond" pitchFamily="18" charset="0"/>
                <a:ea typeface="+mn-ea"/>
                <a:cs typeface="+mn-cs"/>
              </a:rPr>
              <a:t> </a:t>
            </a:r>
            <a:r>
              <a:rPr kumimoji="0" lang="en-US" sz="1800" b="0" i="0" u="none" strike="noStrike" kern="1200" cap="none" spc="0" normalizeH="0" noProof="0" dirty="0" err="1" smtClean="0">
                <a:ln>
                  <a:noFill/>
                </a:ln>
                <a:solidFill>
                  <a:srgbClr val="FFFFFF"/>
                </a:solidFill>
                <a:effectLst/>
                <a:uLnTx/>
                <a:uFillTx/>
                <a:latin typeface="Garamond" pitchFamily="18" charset="0"/>
                <a:ea typeface="+mn-ea"/>
                <a:cs typeface="+mn-cs"/>
              </a:rPr>
              <a:t>Vaish</a:t>
            </a:r>
            <a:endPar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800" b="0" i="0" u="none" strike="noStrike" kern="1200" cap="none" spc="0" normalizeH="0" baseline="0" noProof="0" dirty="0" smtClean="0">
              <a:ln>
                <a:noFill/>
              </a:ln>
              <a:solidFill>
                <a:srgbClr val="FFFFFF"/>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800" b="0" i="0" u="none" strike="noStrike" kern="1200" cap="none" spc="0" normalizeH="0" baseline="0" noProof="0" dirty="0">
              <a:ln>
                <a:noFill/>
              </a:ln>
              <a:solidFill>
                <a:srgbClr val="FFFFFF"/>
              </a:solidFill>
              <a:effectLst/>
              <a:uLnTx/>
              <a:uFillTx/>
              <a:latin typeface="Garamond" pitchFamily="18" charset="0"/>
              <a:ea typeface="+mn-ea"/>
              <a:cs typeface="+mn-cs"/>
            </a:endParaRPr>
          </a:p>
        </p:txBody>
      </p:sp>
      <p:pic>
        <p:nvPicPr>
          <p:cNvPr id="11" name="Picture 10" descr="SocialNetworkAnalysis_Graph.gif"/>
          <p:cNvPicPr>
            <a:picLocks noChangeAspect="1"/>
          </p:cNvPicPr>
          <p:nvPr/>
        </p:nvPicPr>
        <p:blipFill>
          <a:blip r:embed="rId4"/>
          <a:stretch>
            <a:fillRect/>
          </a:stretch>
        </p:blipFill>
        <p:spPr>
          <a:xfrm>
            <a:off x="0" y="0"/>
            <a:ext cx="28956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7239000" cy="990600"/>
          </a:xfrm>
        </p:spPr>
        <p:txBody>
          <a:bodyPr>
            <a:normAutofit fontScale="90000"/>
          </a:bodyPr>
          <a:lstStyle/>
          <a:p>
            <a:r>
              <a:rPr lang="en-US" sz="3600" b="1" dirty="0" smtClean="0"/>
              <a:t>Information Warfare</a:t>
            </a:r>
            <a:r>
              <a:rPr lang="en-US" sz="3200" b="1" dirty="0" smtClean="0"/>
              <a:t/>
            </a:r>
            <a:br>
              <a:rPr lang="en-US" sz="3200" b="1" dirty="0" smtClean="0"/>
            </a:br>
            <a:r>
              <a:rPr lang="en-US" sz="2200" dirty="0" smtClean="0"/>
              <a:t>Information Superiority – Terrorist Perspectives</a:t>
            </a:r>
          </a:p>
        </p:txBody>
      </p:sp>
      <p:sp>
        <p:nvSpPr>
          <p:cNvPr id="3" name="Content Placeholder 2"/>
          <p:cNvSpPr>
            <a:spLocks noGrp="1"/>
          </p:cNvSpPr>
          <p:nvPr>
            <p:ph idx="1"/>
          </p:nvPr>
        </p:nvSpPr>
        <p:spPr>
          <a:xfrm>
            <a:off x="457200" y="1524000"/>
            <a:ext cx="7620000" cy="4572000"/>
          </a:xfrm>
        </p:spPr>
        <p:txBody>
          <a:bodyPr>
            <a:normAutofit lnSpcReduction="10000"/>
          </a:bodyPr>
          <a:lstStyle/>
          <a:p>
            <a:pPr marL="365760" indent="-256032" fontAlgn="auto">
              <a:spcAft>
                <a:spcPts val="0"/>
              </a:spcAft>
              <a:buClr>
                <a:srgbClr val="FF0000"/>
              </a:buClr>
              <a:buFont typeface="Georgia"/>
              <a:buChar char="•"/>
              <a:defRPr/>
            </a:pPr>
            <a:endParaRPr lang="en-US" sz="2400" b="1" dirty="0" smtClean="0"/>
          </a:p>
          <a:p>
            <a:pPr marL="365760" indent="-256032" algn="just" fontAlgn="auto">
              <a:spcAft>
                <a:spcPts val="0"/>
              </a:spcAft>
              <a:buClr>
                <a:srgbClr val="FF0000"/>
              </a:buClr>
              <a:buFont typeface="Georgia"/>
              <a:buChar char="•"/>
              <a:defRPr/>
            </a:pPr>
            <a:r>
              <a:rPr lang="en-US" sz="2400" b="1" dirty="0" err="1" smtClean="0"/>
              <a:t>Handler</a:t>
            </a:r>
            <a:r>
              <a:rPr lang="en-US" sz="2400" dirty="0" err="1" smtClean="0"/>
              <a:t>:</a:t>
            </a:r>
            <a:r>
              <a:rPr lang="en-US" sz="2000" dirty="0" err="1" smtClean="0">
                <a:solidFill>
                  <a:schemeClr val="accent1">
                    <a:lumMod val="75000"/>
                  </a:schemeClr>
                </a:solidFill>
              </a:rPr>
              <a:t>See</a:t>
            </a:r>
            <a:r>
              <a:rPr lang="en-US" sz="2000" dirty="0">
                <a:solidFill>
                  <a:schemeClr val="accent1">
                    <a:lumMod val="75000"/>
                  </a:schemeClr>
                </a:solidFill>
              </a:rPr>
              <a:t>, the media is saying that you guys are now in room no. 360 or 361. </a:t>
            </a:r>
            <a:r>
              <a:rPr lang="en-US" sz="2000" dirty="0" smtClean="0">
                <a:solidFill>
                  <a:schemeClr val="accent1">
                    <a:lumMod val="75000"/>
                  </a:schemeClr>
                </a:solidFill>
              </a:rPr>
              <a:t>How </a:t>
            </a:r>
            <a:r>
              <a:rPr lang="en-US" sz="2000" dirty="0">
                <a:solidFill>
                  <a:schemeClr val="accent1">
                    <a:lumMod val="75000"/>
                  </a:schemeClr>
                </a:solidFill>
              </a:rPr>
              <a:t>did they come to know the room you guys are in?</a:t>
            </a:r>
            <a:r>
              <a:rPr lang="en-US" sz="2000" dirty="0"/>
              <a:t>...Is there a camera </a:t>
            </a:r>
            <a:r>
              <a:rPr lang="en-US" sz="2000" dirty="0" smtClean="0"/>
              <a:t>installed </a:t>
            </a:r>
            <a:r>
              <a:rPr lang="en-US" sz="2000" dirty="0"/>
              <a:t>there? Switch off </a:t>
            </a:r>
            <a:r>
              <a:rPr lang="en-US" sz="2000" dirty="0" smtClean="0"/>
              <a:t>all the </a:t>
            </a:r>
            <a:r>
              <a:rPr lang="en-US" sz="2000" dirty="0"/>
              <a:t>lights…If you spot a camera, fire on </a:t>
            </a:r>
            <a:r>
              <a:rPr lang="en-US" sz="2000" dirty="0">
                <a:solidFill>
                  <a:schemeClr val="accent1">
                    <a:lumMod val="75000"/>
                  </a:schemeClr>
                </a:solidFill>
              </a:rPr>
              <a:t>it…see, </a:t>
            </a:r>
            <a:r>
              <a:rPr lang="en-US" sz="2000" dirty="0" smtClean="0">
                <a:solidFill>
                  <a:srgbClr val="FF0000"/>
                </a:solidFill>
              </a:rPr>
              <a:t>they </a:t>
            </a:r>
            <a:r>
              <a:rPr lang="en-US" sz="2000" dirty="0">
                <a:solidFill>
                  <a:srgbClr val="FF0000"/>
                </a:solidFill>
              </a:rPr>
              <a:t>should not know at any cost how many of you are in the hotel, what </a:t>
            </a:r>
            <a:r>
              <a:rPr lang="en-US" sz="2000" dirty="0" smtClean="0">
                <a:solidFill>
                  <a:srgbClr val="FF0000"/>
                </a:solidFill>
              </a:rPr>
              <a:t>condition </a:t>
            </a:r>
            <a:r>
              <a:rPr lang="en-US" sz="2000" dirty="0">
                <a:solidFill>
                  <a:srgbClr val="FF0000"/>
                </a:solidFill>
              </a:rPr>
              <a:t>you are in, where you are, things like that…these will </a:t>
            </a:r>
            <a:r>
              <a:rPr lang="en-US" sz="2000" dirty="0" smtClean="0">
                <a:solidFill>
                  <a:srgbClr val="FF0000"/>
                </a:solidFill>
              </a:rPr>
              <a:t>compromise </a:t>
            </a:r>
            <a:r>
              <a:rPr lang="en-US" sz="2000" dirty="0">
                <a:solidFill>
                  <a:srgbClr val="FF0000"/>
                </a:solidFill>
              </a:rPr>
              <a:t>your security and also our operation</a:t>
            </a:r>
            <a:r>
              <a:rPr lang="en-US" sz="2000" dirty="0"/>
              <a:t> […</a:t>
            </a:r>
            <a:r>
              <a:rPr lang="en-US" sz="2000" dirty="0" smtClean="0"/>
              <a:t>]</a:t>
            </a:r>
          </a:p>
          <a:p>
            <a:pPr marL="365760" indent="-256032" fontAlgn="auto">
              <a:spcAft>
                <a:spcPts val="0"/>
              </a:spcAft>
              <a:buClr>
                <a:srgbClr val="FF0000"/>
              </a:buClr>
              <a:buFont typeface="Georgia"/>
              <a:buNone/>
              <a:defRPr/>
            </a:pPr>
            <a:endParaRPr lang="en-US" sz="2000" dirty="0" smtClean="0"/>
          </a:p>
          <a:p>
            <a:pPr marL="886968" lvl="3" indent="-256032" fontAlgn="auto">
              <a:spcAft>
                <a:spcPts val="0"/>
              </a:spcAft>
              <a:buClr>
                <a:srgbClr val="FF0000"/>
              </a:buClr>
              <a:buFont typeface="Wingdings 2"/>
              <a:buNone/>
              <a:defRPr/>
            </a:pPr>
            <a:endParaRPr lang="en-US" sz="1200" dirty="0" smtClean="0">
              <a:solidFill>
                <a:schemeClr val="tx1"/>
              </a:solidFill>
            </a:endParaRPr>
          </a:p>
          <a:p>
            <a:pPr marL="886968" lvl="3" indent="-256032" fontAlgn="auto">
              <a:spcAft>
                <a:spcPts val="0"/>
              </a:spcAft>
              <a:buClr>
                <a:srgbClr val="FF0000"/>
              </a:buClr>
              <a:buFont typeface="Wingdings 2"/>
              <a:buNone/>
              <a:defRPr/>
            </a:pPr>
            <a:endParaRPr lang="en-US" sz="1200" dirty="0" smtClean="0">
              <a:solidFill>
                <a:schemeClr val="tx1"/>
              </a:solidFill>
            </a:endParaRPr>
          </a:p>
          <a:p>
            <a:pPr marL="886968" lvl="3" indent="-256032" fontAlgn="auto">
              <a:spcAft>
                <a:spcPts val="0"/>
              </a:spcAft>
              <a:buClr>
                <a:srgbClr val="FF0000"/>
              </a:buClr>
              <a:buFont typeface="Wingdings 2"/>
              <a:buNone/>
              <a:defRPr/>
            </a:pPr>
            <a:endParaRPr lang="en-US" sz="1200" dirty="0" smtClean="0">
              <a:solidFill>
                <a:schemeClr val="tx1"/>
              </a:solidFill>
            </a:endParaRPr>
          </a:p>
          <a:p>
            <a:pPr marL="886968" lvl="3" indent="-256032" fontAlgn="auto">
              <a:spcAft>
                <a:spcPts val="0"/>
              </a:spcAft>
              <a:buClr>
                <a:srgbClr val="FF0000"/>
              </a:buClr>
              <a:buFont typeface="Wingdings 2"/>
              <a:buNone/>
              <a:defRPr/>
            </a:pPr>
            <a:endParaRPr lang="en-US" sz="1200" dirty="0" smtClean="0">
              <a:solidFill>
                <a:schemeClr val="tx1"/>
              </a:solidFill>
            </a:endParaRPr>
          </a:p>
          <a:p>
            <a:pPr marL="886968" lvl="3" indent="-256032" fontAlgn="auto">
              <a:spcAft>
                <a:spcPts val="0"/>
              </a:spcAft>
              <a:buClr>
                <a:srgbClr val="FF0000"/>
              </a:buClr>
              <a:buFont typeface="Wingdings 2"/>
              <a:buNone/>
              <a:defRPr/>
            </a:pPr>
            <a:r>
              <a:rPr lang="en-US" sz="1200" dirty="0" err="1" smtClean="0">
                <a:solidFill>
                  <a:schemeClr val="tx1"/>
                </a:solidFill>
              </a:rPr>
              <a:t>Khetan</a:t>
            </a:r>
            <a:r>
              <a:rPr lang="en-US" sz="1200" dirty="0" smtClean="0">
                <a:solidFill>
                  <a:schemeClr val="tx1"/>
                </a:solidFill>
              </a:rPr>
              <a:t>, A. 2009. "60 Dark Hours at Hotel </a:t>
            </a:r>
            <a:r>
              <a:rPr lang="en-US" sz="1200" dirty="0" err="1" smtClean="0">
                <a:solidFill>
                  <a:schemeClr val="tx1"/>
                </a:solidFill>
              </a:rPr>
              <a:t>Taj</a:t>
            </a:r>
            <a:r>
              <a:rPr lang="en-US" sz="1200" dirty="0" smtClean="0">
                <a:solidFill>
                  <a:schemeClr val="tx1"/>
                </a:solidFill>
              </a:rPr>
              <a:t>," in </a:t>
            </a:r>
            <a:r>
              <a:rPr lang="en-US" sz="1200" i="1" dirty="0" smtClean="0">
                <a:solidFill>
                  <a:schemeClr val="tx1"/>
                </a:solidFill>
              </a:rPr>
              <a:t>26/11 Mumbai Attacked,</a:t>
            </a:r>
            <a:r>
              <a:rPr lang="en-US" sz="1200" dirty="0" smtClean="0">
                <a:solidFill>
                  <a:schemeClr val="tx1"/>
                </a:solidFill>
              </a:rPr>
              <a:t> H. </a:t>
            </a:r>
            <a:r>
              <a:rPr lang="en-US" sz="1200" dirty="0" err="1" smtClean="0">
                <a:solidFill>
                  <a:schemeClr val="tx1"/>
                </a:solidFill>
              </a:rPr>
              <a:t>Baweja</a:t>
            </a:r>
            <a:r>
              <a:rPr lang="en-US" sz="1200" dirty="0" smtClean="0">
                <a:solidFill>
                  <a:schemeClr val="tx1"/>
                </a:solidFill>
              </a:rPr>
              <a:t> (ed.), New Delhi: </a:t>
            </a:r>
            <a:r>
              <a:rPr lang="en-US" sz="1200" dirty="0" err="1" smtClean="0">
                <a:solidFill>
                  <a:schemeClr val="tx1"/>
                </a:solidFill>
              </a:rPr>
              <a:t>Roli</a:t>
            </a:r>
            <a:r>
              <a:rPr lang="en-US" sz="1200" dirty="0" smtClean="0">
                <a:solidFill>
                  <a:schemeClr val="tx1"/>
                </a:solidFill>
              </a:rPr>
              <a:t> Books, pp. 46-83.</a:t>
            </a:r>
          </a:p>
          <a:p>
            <a:pPr marL="365760" indent="-256032" fontAlgn="auto">
              <a:spcAft>
                <a:spcPts val="0"/>
              </a:spcAft>
              <a:buClr>
                <a:srgbClr val="FF0000"/>
              </a:buClr>
              <a:buFont typeface="Georgia"/>
              <a:buChar char="•"/>
              <a:defRPr/>
            </a:pPr>
            <a:endParaRPr lang="en-US" sz="2000" dirty="0" smtClean="0"/>
          </a:p>
          <a:p>
            <a:pPr marL="365760" indent="-256032" fontAlgn="auto">
              <a:spcAft>
                <a:spcPts val="0"/>
              </a:spcAft>
              <a:buClr>
                <a:schemeClr val="accent3"/>
              </a:buClr>
              <a:buFont typeface="Georgia"/>
              <a:buChar char="•"/>
              <a:defRPr/>
            </a:pP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52400"/>
            <a:ext cx="7391400" cy="1066800"/>
          </a:xfrm>
        </p:spPr>
        <p:txBody>
          <a:bodyPr/>
          <a:lstStyle/>
          <a:p>
            <a:r>
              <a:rPr lang="en-US" sz="3600" b="1" dirty="0" smtClean="0"/>
              <a:t>Information Warfare</a:t>
            </a:r>
            <a:r>
              <a:rPr lang="en-US" sz="3200" b="1" dirty="0" smtClean="0"/>
              <a:t/>
            </a:r>
            <a:br>
              <a:rPr lang="en-US" sz="3200" b="1" dirty="0" smtClean="0"/>
            </a:br>
            <a:r>
              <a:rPr lang="en-US" sz="2200" dirty="0" smtClean="0"/>
              <a:t>Information Superiority – Terrorist Perspectives</a:t>
            </a:r>
          </a:p>
        </p:txBody>
      </p:sp>
      <p:sp>
        <p:nvSpPr>
          <p:cNvPr id="3" name="Content Placeholder 2"/>
          <p:cNvSpPr>
            <a:spLocks noGrp="1"/>
          </p:cNvSpPr>
          <p:nvPr>
            <p:ph idx="1"/>
          </p:nvPr>
        </p:nvSpPr>
        <p:spPr>
          <a:xfrm>
            <a:off x="457200" y="1447800"/>
            <a:ext cx="7543800" cy="5126038"/>
          </a:xfrm>
        </p:spPr>
        <p:txBody>
          <a:bodyPr>
            <a:normAutofit fontScale="92500" lnSpcReduction="20000"/>
          </a:bodyPr>
          <a:lstStyle/>
          <a:p>
            <a:pPr marL="365760" indent="-256032" algn="just" fontAlgn="auto">
              <a:spcAft>
                <a:spcPts val="0"/>
              </a:spcAft>
              <a:buClr>
                <a:schemeClr val="accent3"/>
              </a:buClr>
              <a:buFont typeface="Georgia"/>
              <a:buNone/>
              <a:defRPr/>
            </a:pPr>
            <a:r>
              <a:rPr lang="en-US" sz="2100" b="1" dirty="0" smtClean="0"/>
              <a:t>Terrorist</a:t>
            </a:r>
            <a:r>
              <a:rPr lang="en-US" sz="2100" dirty="0" smtClean="0"/>
              <a:t>: He </a:t>
            </a:r>
            <a:r>
              <a:rPr lang="en-US" sz="2100" dirty="0"/>
              <a:t>is saying his full name is K.R. Ramamoorthy</a:t>
            </a:r>
            <a:r>
              <a:rPr lang="en-US" sz="2100" dirty="0" smtClean="0"/>
              <a:t>.</a:t>
            </a:r>
          </a:p>
          <a:p>
            <a:pPr marL="365760" indent="-256032" algn="just" fontAlgn="auto">
              <a:spcAft>
                <a:spcPts val="0"/>
              </a:spcAft>
              <a:buClr>
                <a:schemeClr val="accent3"/>
              </a:buClr>
              <a:buFont typeface="Georgia"/>
              <a:buNone/>
              <a:defRPr/>
            </a:pPr>
            <a:endParaRPr lang="en-US" sz="2100" dirty="0" smtClean="0"/>
          </a:p>
          <a:p>
            <a:pPr marL="365760" indent="-256032" algn="just" fontAlgn="auto">
              <a:spcAft>
                <a:spcPts val="0"/>
              </a:spcAft>
              <a:buClr>
                <a:schemeClr val="accent3"/>
              </a:buClr>
              <a:buFont typeface="Georgia"/>
              <a:buNone/>
              <a:defRPr/>
            </a:pPr>
            <a:r>
              <a:rPr lang="en-US" sz="2100" b="1" dirty="0" smtClean="0"/>
              <a:t>Handler</a:t>
            </a:r>
            <a:r>
              <a:rPr lang="en-US" sz="2100" dirty="0" smtClean="0"/>
              <a:t>:  K.R. Ramamoorthy. </a:t>
            </a:r>
            <a:r>
              <a:rPr lang="en-US" sz="2100" dirty="0" smtClean="0">
                <a:solidFill>
                  <a:srgbClr val="FF0000"/>
                </a:solidFill>
              </a:rPr>
              <a:t>Who is he? … A designer … A professor … 	Yes, yes, I got it </a:t>
            </a:r>
            <a:r>
              <a:rPr lang="en-US" sz="2100" b="1" dirty="0" smtClean="0">
                <a:solidFill>
                  <a:schemeClr val="accent1">
                    <a:lumMod val="75000"/>
                  </a:schemeClr>
                </a:solidFill>
              </a:rPr>
              <a:t>…</a:t>
            </a:r>
            <a:r>
              <a:rPr lang="en-US" sz="2100" dirty="0" smtClean="0"/>
              <a:t>[The caller was </a:t>
            </a:r>
            <a:r>
              <a:rPr lang="en-US" sz="2100" dirty="0" smtClean="0">
                <a:solidFill>
                  <a:srgbClr val="FF0000"/>
                </a:solidFill>
              </a:rPr>
              <a:t>doing an internet search</a:t>
            </a:r>
            <a:r>
              <a:rPr lang="en-US" sz="2100" dirty="0" smtClean="0"/>
              <a:t>on the name, and a results showed up a picture of Ramamoorthy] … Okay, is he wearing  glasses? [The caller wanted to match the image on his computer with the man before the terrorists.]</a:t>
            </a:r>
          </a:p>
          <a:p>
            <a:pPr marL="365760" indent="-256032" algn="just" fontAlgn="auto">
              <a:spcAft>
                <a:spcPts val="0"/>
              </a:spcAft>
              <a:buClr>
                <a:schemeClr val="accent3"/>
              </a:buClr>
              <a:buFont typeface="Georgia"/>
              <a:buNone/>
              <a:defRPr/>
            </a:pPr>
            <a:endParaRPr lang="en-US" sz="2100" dirty="0" smtClean="0"/>
          </a:p>
          <a:p>
            <a:pPr marL="365760" indent="-256032" algn="just" fontAlgn="auto">
              <a:spcAft>
                <a:spcPts val="0"/>
              </a:spcAft>
              <a:buClr>
                <a:schemeClr val="accent3"/>
              </a:buClr>
              <a:buFont typeface="Georgia"/>
              <a:buNone/>
              <a:defRPr/>
            </a:pPr>
            <a:r>
              <a:rPr lang="en-US" sz="2100" b="1" dirty="0" smtClean="0"/>
              <a:t>Terrorist</a:t>
            </a:r>
            <a:r>
              <a:rPr lang="en-US" sz="2100" dirty="0"/>
              <a:t>: </a:t>
            </a:r>
            <a:r>
              <a:rPr lang="en-US" sz="2100" dirty="0" smtClean="0"/>
              <a:t> He </a:t>
            </a:r>
            <a:r>
              <a:rPr lang="en-US" sz="2100" dirty="0"/>
              <a:t>is not wearing glasses. Hey, … where are your glasses</a:t>
            </a:r>
            <a:r>
              <a:rPr lang="en-US" sz="2100" dirty="0" smtClean="0"/>
              <a:t>?</a:t>
            </a:r>
          </a:p>
          <a:p>
            <a:pPr marL="365760" indent="-256032" algn="just" fontAlgn="auto">
              <a:spcAft>
                <a:spcPts val="0"/>
              </a:spcAft>
              <a:buClr>
                <a:schemeClr val="accent3"/>
              </a:buClr>
              <a:buFont typeface="Georgia"/>
              <a:buNone/>
              <a:defRPr/>
            </a:pPr>
            <a:endParaRPr lang="en-US" sz="2100" dirty="0" smtClean="0"/>
          </a:p>
          <a:p>
            <a:pPr marL="365760" indent="-256032" algn="just" fontAlgn="auto">
              <a:spcAft>
                <a:spcPts val="0"/>
              </a:spcAft>
              <a:buClr>
                <a:schemeClr val="accent3"/>
              </a:buClr>
              <a:buFont typeface="Georgia"/>
              <a:buNone/>
              <a:defRPr/>
            </a:pPr>
            <a:r>
              <a:rPr lang="en-US" sz="2100" b="1" dirty="0"/>
              <a:t>Handler</a:t>
            </a:r>
            <a:r>
              <a:rPr lang="en-US" sz="2100" dirty="0" smtClean="0"/>
              <a:t>: … </a:t>
            </a:r>
            <a:r>
              <a:rPr lang="en-US" sz="2100" dirty="0"/>
              <a:t>Is he bald from the front</a:t>
            </a:r>
            <a:r>
              <a:rPr lang="en-US" sz="2100" dirty="0" smtClean="0"/>
              <a:t>?</a:t>
            </a:r>
          </a:p>
          <a:p>
            <a:pPr marL="365760" indent="-256032" algn="just" fontAlgn="auto">
              <a:spcAft>
                <a:spcPts val="0"/>
              </a:spcAft>
              <a:buClr>
                <a:schemeClr val="accent3"/>
              </a:buClr>
              <a:buFont typeface="Georgia"/>
              <a:buNone/>
              <a:defRPr/>
            </a:pPr>
            <a:endParaRPr lang="en-US" sz="2100" dirty="0" smtClean="0"/>
          </a:p>
          <a:p>
            <a:pPr marL="365760" indent="-256032" algn="just" fontAlgn="auto">
              <a:spcAft>
                <a:spcPts val="0"/>
              </a:spcAft>
              <a:buClr>
                <a:schemeClr val="accent3"/>
              </a:buClr>
              <a:buFont typeface="Georgia"/>
              <a:buNone/>
              <a:defRPr/>
            </a:pPr>
            <a:r>
              <a:rPr lang="en-US" sz="2100" b="1" dirty="0" smtClean="0"/>
              <a:t>Terrorist</a:t>
            </a:r>
            <a:r>
              <a:rPr lang="en-US" sz="2100" dirty="0" smtClean="0"/>
              <a:t>: Yes</a:t>
            </a:r>
            <a:r>
              <a:rPr lang="en-US" sz="2100" dirty="0"/>
              <a:t>, he is bald from the front … he is fat and he says he has got</a:t>
            </a:r>
            <a:r>
              <a:rPr lang="en-US" sz="2100" dirty="0" smtClean="0"/>
              <a:t> blood pressure </a:t>
            </a:r>
            <a:r>
              <a:rPr lang="en-US" sz="2100" dirty="0"/>
              <a:t>problems (Khetan 2009)</a:t>
            </a:r>
            <a:r>
              <a:rPr lang="en-US" sz="2100" dirty="0" smtClean="0"/>
              <a:t>.</a:t>
            </a:r>
          </a:p>
          <a:p>
            <a:pPr marL="365760" indent="-256032" algn="just" fontAlgn="auto">
              <a:spcAft>
                <a:spcPts val="0"/>
              </a:spcAft>
              <a:buClr>
                <a:schemeClr val="accent3"/>
              </a:buClr>
              <a:buFont typeface="Georgia"/>
              <a:buNone/>
              <a:defRPr/>
            </a:pPr>
            <a:endParaRPr lang="en-US" sz="2100" dirty="0" smtClean="0"/>
          </a:p>
          <a:p>
            <a:pPr marL="886968" lvl="3" indent="-256032" algn="just" fontAlgn="auto">
              <a:spcAft>
                <a:spcPts val="0"/>
              </a:spcAft>
              <a:buClr>
                <a:srgbClr val="FF0000"/>
              </a:buClr>
              <a:buFont typeface="Wingdings 2"/>
              <a:buNone/>
              <a:defRPr/>
            </a:pPr>
            <a:r>
              <a:rPr lang="en-US" sz="1200" dirty="0" smtClean="0">
                <a:solidFill>
                  <a:schemeClr val="tx1"/>
                </a:solidFill>
              </a:rPr>
              <a:t>Khetan, A. 2009. "60 Dark Hours at Hotel </a:t>
            </a:r>
            <a:r>
              <a:rPr lang="en-US" sz="1200" dirty="0" err="1" smtClean="0">
                <a:solidFill>
                  <a:schemeClr val="tx1"/>
                </a:solidFill>
              </a:rPr>
              <a:t>Taj</a:t>
            </a:r>
            <a:r>
              <a:rPr lang="en-US" sz="1200" dirty="0" smtClean="0">
                <a:solidFill>
                  <a:schemeClr val="tx1"/>
                </a:solidFill>
              </a:rPr>
              <a:t>," in </a:t>
            </a:r>
            <a:r>
              <a:rPr lang="en-US" sz="1200" i="1" dirty="0" smtClean="0">
                <a:solidFill>
                  <a:schemeClr val="tx1"/>
                </a:solidFill>
              </a:rPr>
              <a:t>26/11 Mumbai Attacked,</a:t>
            </a:r>
            <a:r>
              <a:rPr lang="en-US" sz="1200" dirty="0" smtClean="0">
                <a:solidFill>
                  <a:schemeClr val="tx1"/>
                </a:solidFill>
              </a:rPr>
              <a:t> H. </a:t>
            </a:r>
            <a:r>
              <a:rPr lang="en-US" sz="1200" dirty="0" err="1" smtClean="0">
                <a:solidFill>
                  <a:schemeClr val="tx1"/>
                </a:solidFill>
              </a:rPr>
              <a:t>Baweja</a:t>
            </a:r>
            <a:r>
              <a:rPr lang="en-US" sz="1200" dirty="0" smtClean="0">
                <a:solidFill>
                  <a:schemeClr val="tx1"/>
                </a:solidFill>
              </a:rPr>
              <a:t> (ed.), New Delhi:</a:t>
            </a:r>
          </a:p>
          <a:p>
            <a:pPr marL="886968" lvl="3" indent="-256032" algn="just" fontAlgn="auto">
              <a:spcAft>
                <a:spcPts val="0"/>
              </a:spcAft>
              <a:buClr>
                <a:srgbClr val="FF0000"/>
              </a:buClr>
              <a:buFont typeface="Wingdings 2"/>
              <a:buNone/>
              <a:defRPr/>
            </a:pPr>
            <a:r>
              <a:rPr lang="en-US" sz="1200" dirty="0" err="1" smtClean="0">
                <a:solidFill>
                  <a:schemeClr val="tx1"/>
                </a:solidFill>
              </a:rPr>
              <a:t>Roli</a:t>
            </a:r>
            <a:r>
              <a:rPr lang="en-US" sz="1200" dirty="0" smtClean="0">
                <a:solidFill>
                  <a:schemeClr val="tx1"/>
                </a:solidFill>
              </a:rPr>
              <a:t> Books, pp. 46-83.</a:t>
            </a:r>
          </a:p>
          <a:p>
            <a:pPr marL="365760" indent="-256032" fontAlgn="auto">
              <a:spcAft>
                <a:spcPts val="0"/>
              </a:spcAft>
              <a:buClr>
                <a:schemeClr val="accent3"/>
              </a:buClr>
              <a:buFont typeface="Georgia"/>
              <a:buNone/>
              <a:defRPr/>
            </a:pPr>
            <a:endParaRPr lang="en-US" sz="2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609600"/>
          </a:xfrm>
        </p:spPr>
        <p:txBody>
          <a:bodyPr>
            <a:noAutofit/>
          </a:bodyPr>
          <a:lstStyle/>
          <a:p>
            <a:r>
              <a:rPr lang="en-US" sz="2800" dirty="0" smtClean="0"/>
              <a:t>Role of technology behind the attack</a:t>
            </a:r>
            <a:endParaRPr lang="en-US" sz="2800" dirty="0"/>
          </a:p>
        </p:txBody>
      </p:sp>
      <p:pic>
        <p:nvPicPr>
          <p:cNvPr id="7" name="Content Placeholder 6" descr="MUMBAI TERROR.jpg"/>
          <p:cNvPicPr>
            <a:picLocks noGrp="1" noChangeAspect="1"/>
          </p:cNvPicPr>
          <p:nvPr>
            <p:ph idx="1"/>
          </p:nvPr>
        </p:nvPicPr>
        <p:blipFill>
          <a:blip r:embed="rId2"/>
          <a:stretch>
            <a:fillRect/>
          </a:stretch>
        </p:blipFill>
        <p:spPr>
          <a:xfrm>
            <a:off x="304800" y="762000"/>
            <a:ext cx="7848600" cy="5651195"/>
          </a:xfrm>
        </p:spPr>
      </p:pic>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en-US" dirty="0" smtClean="0"/>
              <a:t>SOME MORE facts</a:t>
            </a:r>
            <a:endParaRPr lang="en-US" dirty="0"/>
          </a:p>
        </p:txBody>
      </p:sp>
      <p:sp>
        <p:nvSpPr>
          <p:cNvPr id="3" name="Content Placeholder 2"/>
          <p:cNvSpPr>
            <a:spLocks noGrp="1"/>
          </p:cNvSpPr>
          <p:nvPr>
            <p:ph idx="1"/>
          </p:nvPr>
        </p:nvSpPr>
        <p:spPr>
          <a:xfrm>
            <a:off x="457200" y="1447800"/>
            <a:ext cx="7239000" cy="5007936"/>
          </a:xfrm>
        </p:spPr>
        <p:txBody>
          <a:bodyPr>
            <a:normAutofit lnSpcReduction="10000"/>
          </a:bodyPr>
          <a:lstStyle/>
          <a:p>
            <a:pPr algn="just"/>
            <a:r>
              <a:rPr lang="en-US" dirty="0" smtClean="0">
                <a:latin typeface="Garamond" pitchFamily="18" charset="0"/>
              </a:rPr>
              <a:t>"The 26/11 terrorists were in constant touch with their handlers in ______through Voice over Internet Protocol (VoIP) account they had opened in October last year</a:t>
            </a:r>
            <a:r>
              <a:rPr lang="en-US" dirty="0" smtClean="0">
                <a:latin typeface="Garamond" pitchFamily="18" charset="0"/>
              </a:rPr>
              <a:t>,”. </a:t>
            </a:r>
            <a:endParaRPr lang="en-US" dirty="0" smtClean="0">
              <a:latin typeface="Garamond" pitchFamily="18" charset="0"/>
            </a:endParaRPr>
          </a:p>
          <a:p>
            <a:pPr algn="just"/>
            <a:r>
              <a:rPr lang="en-US" dirty="0" smtClean="0">
                <a:latin typeface="Garamond" pitchFamily="18" charset="0"/>
              </a:rPr>
              <a:t>“The conspirators had made several test calls to Mumbai prior to the attack. "At least 150 test calls were made between November 24-26,“</a:t>
            </a:r>
          </a:p>
          <a:p>
            <a:pPr algn="just"/>
            <a:endParaRPr lang="en-US" dirty="0" smtClean="0">
              <a:latin typeface="Garamond" pitchFamily="18" charset="0"/>
            </a:endParaRPr>
          </a:p>
          <a:p>
            <a:pPr algn="just">
              <a:buNone/>
            </a:pPr>
            <a:r>
              <a:rPr lang="en-US" dirty="0" smtClean="0">
                <a:latin typeface="Garamond" pitchFamily="18" charset="0"/>
              </a:rPr>
              <a:t>Source: http://news.rediff.com/report/2009/aug/18/mumterror-26-11-attackers-used-voip-callphonex-owner.htm</a:t>
            </a:r>
            <a:endParaRPr lang="en-US" dirty="0">
              <a:latin typeface="Garamond" pitchFamily="18" charset="0"/>
            </a:endParaRPr>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609600"/>
          </a:xfrm>
        </p:spPr>
        <p:txBody>
          <a:bodyPr>
            <a:normAutofit/>
          </a:bodyPr>
          <a:lstStyle/>
          <a:p>
            <a:pPr algn="ctr"/>
            <a:r>
              <a:rPr lang="en-US" sz="2800" dirty="0" smtClean="0">
                <a:latin typeface="Garamond" pitchFamily="18" charset="0"/>
              </a:rPr>
              <a:t>Modeling the cyber terrorists</a:t>
            </a:r>
            <a:endParaRPr lang="en-US" sz="2800" dirty="0">
              <a:latin typeface="Garamond" pitchFamily="18" charset="0"/>
            </a:endParaRPr>
          </a:p>
        </p:txBody>
      </p:sp>
      <p:sp>
        <p:nvSpPr>
          <p:cNvPr id="3" name="Content Placeholder 2"/>
          <p:cNvSpPr>
            <a:spLocks noGrp="1"/>
          </p:cNvSpPr>
          <p:nvPr>
            <p:ph sz="half" idx="1"/>
          </p:nvPr>
        </p:nvSpPr>
        <p:spPr>
          <a:xfrm>
            <a:off x="457200" y="1066801"/>
            <a:ext cx="7391400" cy="4876799"/>
          </a:xfrm>
        </p:spPr>
        <p:txBody>
          <a:bodyPr>
            <a:normAutofit/>
          </a:bodyPr>
          <a:lstStyle/>
          <a:p>
            <a:r>
              <a:rPr lang="en-US" dirty="0" smtClean="0">
                <a:latin typeface="Garamond" pitchFamily="18" charset="0"/>
              </a:rPr>
              <a:t>Sophistication</a:t>
            </a:r>
            <a:r>
              <a:rPr lang="en-US" sz="1900" dirty="0" smtClean="0">
                <a:latin typeface="Garamond" pitchFamily="18" charset="0"/>
              </a:rPr>
              <a:t>:- </a:t>
            </a:r>
            <a:r>
              <a:rPr lang="en-US" sz="2400" dirty="0" smtClean="0">
                <a:latin typeface="Garamond" pitchFamily="18" charset="0"/>
              </a:rPr>
              <a:t>between sophisticated hacker and foreign intelligence.</a:t>
            </a:r>
          </a:p>
          <a:p>
            <a:r>
              <a:rPr lang="en-US" dirty="0" smtClean="0">
                <a:latin typeface="Garamond" pitchFamily="18" charset="0"/>
              </a:rPr>
              <a:t>Resources:- </a:t>
            </a:r>
            <a:r>
              <a:rPr lang="en-US" sz="1900" dirty="0" smtClean="0">
                <a:latin typeface="Garamond" pitchFamily="18" charset="0"/>
              </a:rPr>
              <a:t>publicly available information, Consultants, commercially available technology, Software developers, network developers</a:t>
            </a:r>
          </a:p>
          <a:p>
            <a:r>
              <a:rPr lang="en-US" dirty="0" smtClean="0">
                <a:latin typeface="Garamond" pitchFamily="18" charset="0"/>
              </a:rPr>
              <a:t>Intelligence:- </a:t>
            </a:r>
            <a:r>
              <a:rPr lang="en-US" sz="2200" dirty="0" smtClean="0">
                <a:latin typeface="Garamond" pitchFamily="18" charset="0"/>
              </a:rPr>
              <a:t>publicly available, loosely controlled.</a:t>
            </a:r>
          </a:p>
          <a:p>
            <a:r>
              <a:rPr lang="en-US" dirty="0" smtClean="0">
                <a:latin typeface="Garamond" pitchFamily="18" charset="0"/>
              </a:rPr>
              <a:t>Life cycle:- </a:t>
            </a:r>
            <a:r>
              <a:rPr lang="en-US" sz="2400" dirty="0" smtClean="0">
                <a:latin typeface="Garamond" pitchFamily="18" charset="0"/>
              </a:rPr>
              <a:t>effort to modify components before they are delivered for integration into the target system.</a:t>
            </a:r>
            <a:endParaRPr lang="en-US" dirty="0" smtClean="0">
              <a:latin typeface="Garamond" pitchFamily="18" charset="0"/>
            </a:endParaRPr>
          </a:p>
          <a:p>
            <a:r>
              <a:rPr lang="en-US" dirty="0" smtClean="0">
                <a:latin typeface="Garamond" pitchFamily="18" charset="0"/>
              </a:rPr>
              <a:t>Risk Aversion:- </a:t>
            </a:r>
          </a:p>
          <a:p>
            <a:r>
              <a:rPr lang="en-US" dirty="0" smtClean="0">
                <a:latin typeface="Garamond" pitchFamily="18" charset="0"/>
              </a:rPr>
              <a:t>Specific Target</a:t>
            </a:r>
          </a:p>
          <a:p>
            <a:r>
              <a:rPr lang="en-US" dirty="0" smtClean="0">
                <a:latin typeface="Garamond" pitchFamily="18" charset="0"/>
              </a:rPr>
              <a:t>Other behavioral Expectation</a:t>
            </a:r>
          </a:p>
          <a:p>
            <a:endParaRPr lang="en-US" dirty="0">
              <a:latin typeface="Garamond" pitchFamily="18" charset="0"/>
            </a:endParaRPr>
          </a:p>
        </p:txBody>
      </p:sp>
      <p:sp>
        <p:nvSpPr>
          <p:cNvPr id="4" name="Date Placeholder 3"/>
          <p:cNvSpPr>
            <a:spLocks noGrp="1"/>
          </p:cNvSpPr>
          <p:nvPr>
            <p:ph type="dt" sz="half" idx="10"/>
          </p:nvPr>
        </p:nvSpPr>
        <p:spPr>
          <a:xfrm>
            <a:off x="0" y="6557946"/>
            <a:ext cx="859464" cy="300054"/>
          </a:xfrm>
        </p:spPr>
        <p:txBody>
          <a:bodyPr/>
          <a:lstStyle/>
          <a:p>
            <a:fld id="{4C83DDB0-6A92-4B69-B30A-0DB588A5350F}" type="datetime1">
              <a:rPr lang="en-US" smtClean="0"/>
              <a:pPr/>
              <a:t>4/12/2010</a:t>
            </a:fld>
            <a:endParaRPr lang="en-US" dirty="0"/>
          </a:p>
        </p:txBody>
      </p:sp>
      <p:sp>
        <p:nvSpPr>
          <p:cNvPr id="5" name="Footer Placeholder 4"/>
          <p:cNvSpPr>
            <a:spLocks noGrp="1"/>
          </p:cNvSpPr>
          <p:nvPr>
            <p:ph type="ftr" sz="quarter" idx="11"/>
          </p:nvPr>
        </p:nvSpPr>
        <p:spPr>
          <a:xfrm>
            <a:off x="2743200" y="6629400"/>
            <a:ext cx="3276600" cy="228600"/>
          </a:xfrm>
        </p:spPr>
        <p:txBody>
          <a:bodyPr/>
          <a:lstStyle/>
          <a:p>
            <a:r>
              <a:rPr lang="en-US" dirty="0" smtClean="0"/>
              <a:t>Indian Institute of Information Technology, Allahabad</a:t>
            </a:r>
            <a:endParaRPr lang="en-US" dirty="0"/>
          </a:p>
        </p:txBody>
      </p:sp>
      <p:sp>
        <p:nvSpPr>
          <p:cNvPr id="6" name="Slide Number Placeholder 5"/>
          <p:cNvSpPr>
            <a:spLocks noGrp="1"/>
          </p:cNvSpPr>
          <p:nvPr>
            <p:ph type="sldNum" sz="quarter" idx="12"/>
          </p:nvPr>
        </p:nvSpPr>
        <p:spPr>
          <a:xfrm>
            <a:off x="7696200" y="6629400"/>
            <a:ext cx="438984" cy="228600"/>
          </a:xfrm>
        </p:spPr>
        <p:txBody>
          <a:bodyPr/>
          <a:lstStyle/>
          <a:p>
            <a:fld id="{34284EC7-C1D3-46DE-BF64-39EFFE80E17F}"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Interesting facts</a:t>
            </a:r>
            <a:endParaRPr lang="en-US" dirty="0"/>
          </a:p>
        </p:txBody>
      </p:sp>
      <p:sp>
        <p:nvSpPr>
          <p:cNvPr id="4" name="Date Placeholder 3"/>
          <p:cNvSpPr>
            <a:spLocks noGrp="1"/>
          </p:cNvSpPr>
          <p:nvPr>
            <p:ph type="dt" sz="half" idx="10"/>
          </p:nvPr>
        </p:nvSpPr>
        <p:spPr>
          <a:xfrm>
            <a:off x="0" y="6629400"/>
            <a:ext cx="762000" cy="228600"/>
          </a:xfrm>
        </p:spPr>
        <p:txBody>
          <a:bodyPr/>
          <a:lstStyle/>
          <a:p>
            <a:fld id="{4C83DDB0-6A92-4B69-B30A-0DB588A5350F}" type="datetime1">
              <a:rPr lang="en-US" smtClean="0"/>
              <a:pPr/>
              <a:t>4/12/2010</a:t>
            </a:fld>
            <a:endParaRPr lang="en-US" dirty="0"/>
          </a:p>
        </p:txBody>
      </p:sp>
      <p:sp>
        <p:nvSpPr>
          <p:cNvPr id="5" name="Footer Placeholder 4"/>
          <p:cNvSpPr>
            <a:spLocks noGrp="1"/>
          </p:cNvSpPr>
          <p:nvPr>
            <p:ph type="ftr" sz="quarter" idx="11"/>
          </p:nvPr>
        </p:nvSpPr>
        <p:spPr>
          <a:xfrm>
            <a:off x="2514600" y="6629400"/>
            <a:ext cx="3657600" cy="228600"/>
          </a:xfrm>
        </p:spPr>
        <p:txBody>
          <a:bodyPr/>
          <a:lstStyle/>
          <a:p>
            <a:r>
              <a:rPr lang="en-US" dirty="0" smtClean="0"/>
              <a:t>Indian Institute of Information Technology, Allahabad</a:t>
            </a:r>
            <a:endParaRPr lang="en-US" dirty="0"/>
          </a:p>
        </p:txBody>
      </p:sp>
      <p:sp>
        <p:nvSpPr>
          <p:cNvPr id="6" name="Slide Number Placeholder 5"/>
          <p:cNvSpPr>
            <a:spLocks noGrp="1"/>
          </p:cNvSpPr>
          <p:nvPr>
            <p:ph type="sldNum" sz="quarter" idx="12"/>
          </p:nvPr>
        </p:nvSpPr>
        <p:spPr>
          <a:xfrm>
            <a:off x="7772400" y="6556248"/>
            <a:ext cx="362784" cy="301752"/>
          </a:xfrm>
        </p:spPr>
        <p:txBody>
          <a:bodyPr/>
          <a:lstStyle/>
          <a:p>
            <a:fld id="{34284EC7-C1D3-46DE-BF64-39EFFE80E17F}" type="slidenum">
              <a:rPr lang="en-US" smtClean="0"/>
              <a:pPr/>
              <a:t>15</a:t>
            </a:fld>
            <a:endParaRPr lang="en-US" dirty="0"/>
          </a:p>
        </p:txBody>
      </p:sp>
      <p:sp>
        <p:nvSpPr>
          <p:cNvPr id="8" name="TextBox 7"/>
          <p:cNvSpPr txBox="1"/>
          <p:nvPr/>
        </p:nvSpPr>
        <p:spPr>
          <a:xfrm>
            <a:off x="838200" y="1295400"/>
            <a:ext cx="6477000" cy="1754326"/>
          </a:xfrm>
          <a:prstGeom prst="rect">
            <a:avLst/>
          </a:prstGeom>
          <a:noFill/>
        </p:spPr>
        <p:txBody>
          <a:bodyPr wrap="square" rtlCol="0">
            <a:spAutoFit/>
          </a:bodyPr>
          <a:lstStyle/>
          <a:p>
            <a:r>
              <a:rPr lang="en-US" dirty="0" smtClean="0"/>
              <a:t>Why it is getting harder?</a:t>
            </a:r>
          </a:p>
          <a:p>
            <a:endParaRPr lang="en-US" dirty="0" smtClean="0"/>
          </a:p>
          <a:p>
            <a:pPr>
              <a:buFont typeface="Arial" pitchFamily="34" charset="0"/>
              <a:buChar char="•"/>
            </a:pPr>
            <a:r>
              <a:rPr lang="en-US" dirty="0" smtClean="0"/>
              <a:t> </a:t>
            </a:r>
            <a:r>
              <a:rPr lang="en-US" dirty="0" err="1" smtClean="0"/>
              <a:t>Ph.d</a:t>
            </a:r>
            <a:r>
              <a:rPr lang="en-US" dirty="0" smtClean="0"/>
              <a:t> Cyber Security.</a:t>
            </a:r>
          </a:p>
          <a:p>
            <a:pPr>
              <a:buFont typeface="Arial" pitchFamily="34" charset="0"/>
              <a:buChar char="•"/>
            </a:pPr>
            <a:r>
              <a:rPr lang="en-US" dirty="0" smtClean="0"/>
              <a:t>Reconnaissance of critical infrastructures</a:t>
            </a:r>
          </a:p>
          <a:p>
            <a:pPr>
              <a:buFont typeface="Arial" pitchFamily="34" charset="0"/>
              <a:buChar char="•"/>
            </a:pPr>
            <a:r>
              <a:rPr lang="en-US" dirty="0" smtClean="0"/>
              <a:t>Communication and </a:t>
            </a:r>
            <a:r>
              <a:rPr lang="en-US" dirty="0" err="1" smtClean="0"/>
              <a:t>cryptograpy</a:t>
            </a:r>
            <a:r>
              <a:rPr lang="en-US" dirty="0" smtClean="0"/>
              <a:t> techniques</a:t>
            </a:r>
          </a:p>
          <a:p>
            <a:pPr>
              <a:buFont typeface="Arial" pitchFamily="34" charset="0"/>
              <a:buChar char="•"/>
            </a:pPr>
            <a:endParaRPr lang="en-IN" dirty="0"/>
          </a:p>
        </p:txBody>
      </p:sp>
      <p:sp>
        <p:nvSpPr>
          <p:cNvPr id="9" name="Content Placeholder 8"/>
          <p:cNvSpPr>
            <a:spLocks noGrp="1"/>
          </p:cNvSpPr>
          <p:nvPr>
            <p:ph idx="1"/>
          </p:nvPr>
        </p:nvSpPr>
        <p:spPr/>
        <p:txBody>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33400"/>
          </a:xfrm>
        </p:spPr>
        <p:txBody>
          <a:bodyPr>
            <a:normAutofit fontScale="90000"/>
          </a:bodyPr>
          <a:lstStyle/>
          <a:p>
            <a:pPr algn="ctr"/>
            <a:r>
              <a:rPr lang="en-US" dirty="0" smtClean="0"/>
              <a:t>What is required?</a:t>
            </a:r>
            <a:endParaRPr lang="en-US" dirty="0"/>
          </a:p>
        </p:txBody>
      </p:sp>
      <p:sp>
        <p:nvSpPr>
          <p:cNvPr id="4" name="Date Placeholder 3"/>
          <p:cNvSpPr>
            <a:spLocks noGrp="1"/>
          </p:cNvSpPr>
          <p:nvPr>
            <p:ph type="dt" sz="half" idx="10"/>
          </p:nvPr>
        </p:nvSpPr>
        <p:spPr>
          <a:xfrm>
            <a:off x="0" y="6629400"/>
            <a:ext cx="990600" cy="228600"/>
          </a:xfrm>
        </p:spPr>
        <p:txBody>
          <a:bodyPr/>
          <a:lstStyle/>
          <a:p>
            <a:fld id="{4C83DDB0-6A92-4B69-B30A-0DB588A5350F}" type="datetime1">
              <a:rPr lang="en-US" smtClean="0"/>
              <a:pPr/>
              <a:t>4/12/2010</a:t>
            </a:fld>
            <a:endParaRPr lang="en-US" dirty="0"/>
          </a:p>
        </p:txBody>
      </p:sp>
      <p:sp>
        <p:nvSpPr>
          <p:cNvPr id="5" name="Footer Placeholder 4"/>
          <p:cNvSpPr>
            <a:spLocks noGrp="1"/>
          </p:cNvSpPr>
          <p:nvPr>
            <p:ph type="ftr" sz="quarter" idx="11"/>
          </p:nvPr>
        </p:nvSpPr>
        <p:spPr>
          <a:xfrm>
            <a:off x="2514600" y="6629400"/>
            <a:ext cx="3657600" cy="228600"/>
          </a:xfrm>
        </p:spPr>
        <p:txBody>
          <a:bodyPr/>
          <a:lstStyle/>
          <a:p>
            <a:r>
              <a:rPr lang="en-US" dirty="0" smtClean="0"/>
              <a:t>Indian Institute of Information Technology, Allahabad</a:t>
            </a:r>
            <a:endParaRPr lang="en-US" dirty="0"/>
          </a:p>
        </p:txBody>
      </p:sp>
      <p:sp>
        <p:nvSpPr>
          <p:cNvPr id="6" name="Slide Number Placeholder 5"/>
          <p:cNvSpPr>
            <a:spLocks noGrp="1"/>
          </p:cNvSpPr>
          <p:nvPr>
            <p:ph type="sldNum" sz="quarter" idx="12"/>
          </p:nvPr>
        </p:nvSpPr>
        <p:spPr>
          <a:xfrm>
            <a:off x="7772400" y="6553200"/>
            <a:ext cx="304800" cy="231648"/>
          </a:xfrm>
        </p:spPr>
        <p:txBody>
          <a:bodyPr/>
          <a:lstStyle/>
          <a:p>
            <a:fld id="{34284EC7-C1D3-46DE-BF64-39EFFE80E17F}" type="slidenum">
              <a:rPr lang="en-US" smtClean="0"/>
              <a:pPr/>
              <a:t>16</a:t>
            </a:fld>
            <a:endParaRPr lang="en-US" dirty="0"/>
          </a:p>
        </p:txBody>
      </p:sp>
      <p:graphicFrame>
        <p:nvGraphicFramePr>
          <p:cNvPr id="10" name="Content Placeholder 9"/>
          <p:cNvGraphicFramePr>
            <a:graphicFrameLocks noGrp="1"/>
          </p:cNvGraphicFramePr>
          <p:nvPr>
            <p:ph idx="1"/>
          </p:nvPr>
        </p:nvGraphicFramePr>
        <p:xfrm>
          <a:off x="457200" y="1219200"/>
          <a:ext cx="7239000" cy="5237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762000"/>
          </a:xfrm>
        </p:spPr>
        <p:txBody>
          <a:bodyPr/>
          <a:lstStyle/>
          <a:p>
            <a:pPr algn="ctr"/>
            <a:r>
              <a:rPr lang="en-US" dirty="0" smtClean="0"/>
              <a:t>Indian Scenario</a:t>
            </a:r>
            <a:endParaRPr lang="en-US" dirty="0"/>
          </a:p>
        </p:txBody>
      </p:sp>
      <p:sp>
        <p:nvSpPr>
          <p:cNvPr id="3" name="Content Placeholder 2"/>
          <p:cNvSpPr>
            <a:spLocks noGrp="1"/>
          </p:cNvSpPr>
          <p:nvPr>
            <p:ph idx="1"/>
          </p:nvPr>
        </p:nvSpPr>
        <p:spPr>
          <a:xfrm>
            <a:off x="228600" y="1066800"/>
            <a:ext cx="7772400" cy="5388936"/>
          </a:xfrm>
        </p:spPr>
        <p:txBody>
          <a:bodyPr>
            <a:normAutofit fontScale="92500" lnSpcReduction="20000"/>
          </a:bodyPr>
          <a:lstStyle/>
          <a:p>
            <a:pPr algn="just">
              <a:buNone/>
            </a:pPr>
            <a:r>
              <a:rPr lang="en-US" dirty="0" smtClean="0"/>
              <a:t>   India enacted </a:t>
            </a:r>
            <a:r>
              <a:rPr lang="en-US" i="1" dirty="0" smtClean="0"/>
              <a:t>Information Technology Act in the year 9</a:t>
            </a:r>
            <a:r>
              <a:rPr lang="en-US" i="1" baseline="30000" dirty="0" smtClean="0"/>
              <a:t>th</a:t>
            </a:r>
            <a:r>
              <a:rPr lang="en-US" i="1" dirty="0" smtClean="0"/>
              <a:t> June 2000</a:t>
            </a:r>
            <a:r>
              <a:rPr lang="en-US" dirty="0" smtClean="0"/>
              <a:t>. </a:t>
            </a:r>
            <a:r>
              <a:rPr lang="en-US" i="1" dirty="0" smtClean="0"/>
              <a:t>Information Technology Act 2000 came to existence in the amendment of </a:t>
            </a:r>
            <a:r>
              <a:rPr lang="en-US" i="1" dirty="0" smtClean="0">
                <a:solidFill>
                  <a:srgbClr val="FF0000"/>
                </a:solidFill>
              </a:rPr>
              <a:t>Indian penal code, Indian evidence Act 1872, the Bankers Books Evidence Act, 1891 and the Reserve Bank of India Act, 1934</a:t>
            </a:r>
            <a:r>
              <a:rPr lang="en-US" dirty="0" smtClean="0"/>
              <a:t>. But due to technological changes the mode of cyber crime also change where the I.T. Act is not supposed sufficient to combating the technological based crime. Therefore I.T. Act, 2000 has been amended and known as Information Technology </a:t>
            </a:r>
            <a:r>
              <a:rPr lang="en-US" b="1" dirty="0" smtClean="0"/>
              <a:t>(amended) Act, 2008</a:t>
            </a:r>
            <a:r>
              <a:rPr lang="en-US" dirty="0" smtClean="0"/>
              <a:t>. Now Information Technology (amended) </a:t>
            </a:r>
            <a:r>
              <a:rPr lang="en-US" i="1" dirty="0" smtClean="0"/>
              <a:t>Act 2008 has full blend of technological control over the internet edge to penalize the criminals whoever indulging in cyber crime. There is a cyber appellate tribunal in India where cyber crime cases are being heard and judgment is being given by the presiding officer of cyber appellate tribunal.</a:t>
            </a:r>
          </a:p>
          <a:p>
            <a:pPr algn="ctr">
              <a:buNone/>
            </a:pPr>
            <a:endParaRPr lang="en-US" dirty="0"/>
          </a:p>
        </p:txBody>
      </p:sp>
      <p:sp>
        <p:nvSpPr>
          <p:cNvPr id="4" name="Date Placeholder 3"/>
          <p:cNvSpPr>
            <a:spLocks noGrp="1"/>
          </p:cNvSpPr>
          <p:nvPr>
            <p:ph type="dt" sz="half" idx="10"/>
          </p:nvPr>
        </p:nvSpPr>
        <p:spPr>
          <a:xfrm>
            <a:off x="0" y="6702552"/>
            <a:ext cx="859464" cy="155448"/>
          </a:xfrm>
        </p:spPr>
        <p:txBody>
          <a:bodyPr/>
          <a:lstStyle/>
          <a:p>
            <a:fld id="{4C83DDB0-6A92-4B69-B30A-0DB588A5350F}" type="datetime1">
              <a:rPr lang="en-US" smtClean="0"/>
              <a:pPr/>
              <a:t>4/12/2010</a:t>
            </a:fld>
            <a:endParaRPr lang="en-US" dirty="0"/>
          </a:p>
        </p:txBody>
      </p:sp>
      <p:sp>
        <p:nvSpPr>
          <p:cNvPr id="5" name="Footer Placeholder 4"/>
          <p:cNvSpPr>
            <a:spLocks noGrp="1"/>
          </p:cNvSpPr>
          <p:nvPr>
            <p:ph type="ftr" sz="quarter" idx="11"/>
          </p:nvPr>
        </p:nvSpPr>
        <p:spPr>
          <a:xfrm>
            <a:off x="2590800" y="6700854"/>
            <a:ext cx="3429000" cy="157146"/>
          </a:xfrm>
        </p:spPr>
        <p:txBody>
          <a:bodyPr/>
          <a:lstStyle/>
          <a:p>
            <a:r>
              <a:rPr lang="en-US" dirty="0" smtClean="0"/>
              <a:t>Indian Institute of Information Technology, Allahabad</a:t>
            </a:r>
            <a:endParaRPr lang="en-US" dirty="0"/>
          </a:p>
        </p:txBody>
      </p:sp>
      <p:sp>
        <p:nvSpPr>
          <p:cNvPr id="6" name="Slide Number Placeholder 5"/>
          <p:cNvSpPr>
            <a:spLocks noGrp="1"/>
          </p:cNvSpPr>
          <p:nvPr>
            <p:ph type="sldNum" sz="quarter" idx="12"/>
          </p:nvPr>
        </p:nvSpPr>
        <p:spPr>
          <a:xfrm>
            <a:off x="7848600" y="6626352"/>
            <a:ext cx="286584" cy="231648"/>
          </a:xfrm>
        </p:spPr>
        <p:txBody>
          <a:bodyPr/>
          <a:lstStyle/>
          <a:p>
            <a:fld id="{34284EC7-C1D3-46DE-BF64-39EFFE80E17F}"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631098"/>
            <a:ext cx="2002464" cy="226902"/>
          </a:xfrm>
        </p:spPr>
        <p:txBody>
          <a:bodyPr/>
          <a:lstStyle/>
          <a:p>
            <a:fld id="{4C83DDB0-6A92-4B69-B30A-0DB588A5350F}" type="datetime1">
              <a:rPr lang="en-US" smtClean="0"/>
              <a:pPr/>
              <a:t>4/12/2010</a:t>
            </a:fld>
            <a:endParaRPr lang="en-US" dirty="0"/>
          </a:p>
        </p:txBody>
      </p:sp>
      <p:sp>
        <p:nvSpPr>
          <p:cNvPr id="5" name="Footer Placeholder 4"/>
          <p:cNvSpPr>
            <a:spLocks noGrp="1"/>
          </p:cNvSpPr>
          <p:nvPr>
            <p:ph type="ftr" sz="quarter" idx="11"/>
          </p:nvPr>
        </p:nvSpPr>
        <p:spPr>
          <a:xfrm>
            <a:off x="2514600" y="6629400"/>
            <a:ext cx="3657600" cy="228600"/>
          </a:xfrm>
        </p:spPr>
        <p:txBody>
          <a:bodyPr/>
          <a:lstStyle/>
          <a:p>
            <a:r>
              <a:rPr lang="en-US" dirty="0" smtClean="0"/>
              <a:t>Indian Institute of Information Technology, Allahabad</a:t>
            </a:r>
            <a:endParaRPr lang="en-US" dirty="0"/>
          </a:p>
        </p:txBody>
      </p:sp>
      <p:sp>
        <p:nvSpPr>
          <p:cNvPr id="6" name="Slide Number Placeholder 5"/>
          <p:cNvSpPr>
            <a:spLocks noGrp="1"/>
          </p:cNvSpPr>
          <p:nvPr>
            <p:ph type="sldNum" sz="quarter" idx="12"/>
          </p:nvPr>
        </p:nvSpPr>
        <p:spPr>
          <a:xfrm>
            <a:off x="7543800" y="6626352"/>
            <a:ext cx="588336" cy="231648"/>
          </a:xfrm>
        </p:spPr>
        <p:txBody>
          <a:bodyPr/>
          <a:lstStyle/>
          <a:p>
            <a:fld id="{34284EC7-C1D3-46DE-BF64-39EFFE80E17F}" type="slidenum">
              <a:rPr lang="en-US" smtClean="0"/>
              <a:pPr/>
              <a:t>18</a:t>
            </a:fld>
            <a:endParaRPr lang="en-US" dirty="0"/>
          </a:p>
        </p:txBody>
      </p:sp>
      <p:sp>
        <p:nvSpPr>
          <p:cNvPr id="2" name="Title 1"/>
          <p:cNvSpPr>
            <a:spLocks noGrp="1"/>
          </p:cNvSpPr>
          <p:nvPr>
            <p:ph type="title" idx="4294967295"/>
          </p:nvPr>
        </p:nvSpPr>
        <p:spPr>
          <a:xfrm>
            <a:off x="0" y="0"/>
            <a:ext cx="8077200" cy="838200"/>
          </a:xfrm>
        </p:spPr>
        <p:txBody>
          <a:bodyPr>
            <a:normAutofit/>
          </a:bodyPr>
          <a:lstStyle/>
          <a:p>
            <a:pPr algn="ctr"/>
            <a:r>
              <a:rPr lang="en-US" sz="2400" dirty="0" smtClean="0"/>
              <a:t>Post 26/11 Attack the changes in the</a:t>
            </a:r>
            <a:br>
              <a:rPr lang="en-US" sz="2400" dirty="0" smtClean="0"/>
            </a:br>
            <a:r>
              <a:rPr lang="en-US" sz="2400" dirty="0" smtClean="0"/>
              <a:t>legislation </a:t>
            </a:r>
            <a:endParaRPr lang="en-IN" sz="2400" dirty="0"/>
          </a:p>
        </p:txBody>
      </p:sp>
      <p:pic>
        <p:nvPicPr>
          <p:cNvPr id="3074" name="Picture 2"/>
          <p:cNvPicPr>
            <a:picLocks noChangeAspect="1" noChangeArrowheads="1"/>
          </p:cNvPicPr>
          <p:nvPr/>
        </p:nvPicPr>
        <p:blipFill>
          <a:blip r:embed="rId2"/>
          <a:srcRect/>
          <a:stretch>
            <a:fillRect/>
          </a:stretch>
        </p:blipFill>
        <p:spPr bwMode="auto">
          <a:xfrm>
            <a:off x="381000" y="990600"/>
            <a:ext cx="7772400" cy="53911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631098"/>
            <a:ext cx="2002464" cy="226902"/>
          </a:xfrm>
        </p:spPr>
        <p:txBody>
          <a:bodyPr/>
          <a:lstStyle/>
          <a:p>
            <a:fld id="{81BA3B84-8480-401A-874B-C054808C23FA}" type="datetime1">
              <a:rPr lang="en-US" smtClean="0"/>
              <a:pPr/>
              <a:t>4/12/2010</a:t>
            </a:fld>
            <a:endParaRPr lang="en-US" dirty="0"/>
          </a:p>
        </p:txBody>
      </p:sp>
      <p:sp>
        <p:nvSpPr>
          <p:cNvPr id="3" name="Footer Placeholder 2"/>
          <p:cNvSpPr>
            <a:spLocks noGrp="1"/>
          </p:cNvSpPr>
          <p:nvPr>
            <p:ph type="ftr" sz="quarter" idx="11"/>
          </p:nvPr>
        </p:nvSpPr>
        <p:spPr>
          <a:xfrm>
            <a:off x="2133600" y="6629400"/>
            <a:ext cx="3657600" cy="228600"/>
          </a:xfrm>
        </p:spPr>
        <p:txBody>
          <a:bodyPr/>
          <a:lstStyle/>
          <a:p>
            <a:r>
              <a:rPr lang="en-US" dirty="0" smtClean="0"/>
              <a:t>Indian Institute of Information Technology, Allahabad</a:t>
            </a:r>
            <a:endParaRPr lang="en-US" dirty="0"/>
          </a:p>
        </p:txBody>
      </p:sp>
      <p:sp>
        <p:nvSpPr>
          <p:cNvPr id="4" name="Slide Number Placeholder 3"/>
          <p:cNvSpPr>
            <a:spLocks noGrp="1"/>
          </p:cNvSpPr>
          <p:nvPr>
            <p:ph type="sldNum" sz="quarter" idx="12"/>
          </p:nvPr>
        </p:nvSpPr>
        <p:spPr>
          <a:xfrm>
            <a:off x="7543800" y="6615620"/>
            <a:ext cx="588336" cy="242380"/>
          </a:xfrm>
        </p:spPr>
        <p:txBody>
          <a:bodyPr/>
          <a:lstStyle/>
          <a:p>
            <a:fld id="{34284EC7-C1D3-46DE-BF64-39EFFE80E17F}" type="slidenum">
              <a:rPr lang="en-US" smtClean="0"/>
              <a:pPr/>
              <a:t>19</a:t>
            </a:fld>
            <a:endParaRPr lang="en-US" dirty="0"/>
          </a:p>
        </p:txBody>
      </p:sp>
      <p:pic>
        <p:nvPicPr>
          <p:cNvPr id="4098" name="Picture 2"/>
          <p:cNvPicPr>
            <a:picLocks noChangeAspect="1" noChangeArrowheads="1"/>
          </p:cNvPicPr>
          <p:nvPr/>
        </p:nvPicPr>
        <p:blipFill>
          <a:blip r:embed="rId2"/>
          <a:srcRect/>
          <a:stretch>
            <a:fillRect/>
          </a:stretch>
        </p:blipFill>
        <p:spPr bwMode="auto">
          <a:xfrm>
            <a:off x="0" y="0"/>
            <a:ext cx="8153400" cy="25431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52400" y="2514600"/>
            <a:ext cx="8458200" cy="36480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OVERVIEW OF THE size Indian </a:t>
            </a:r>
            <a:r>
              <a:rPr lang="en-US" sz="3200" dirty="0" err="1" smtClean="0"/>
              <a:t>IcT</a:t>
            </a:r>
            <a:r>
              <a:rPr lang="en-US" sz="3200" dirty="0" smtClean="0"/>
              <a:t> Market</a:t>
            </a:r>
            <a:endParaRPr lang="en-IN" sz="3200" dirty="0"/>
          </a:p>
        </p:txBody>
      </p:sp>
      <p:sp>
        <p:nvSpPr>
          <p:cNvPr id="3" name="Content Placeholder 2"/>
          <p:cNvSpPr>
            <a:spLocks noGrp="1"/>
          </p:cNvSpPr>
          <p:nvPr>
            <p:ph idx="1"/>
          </p:nvPr>
        </p:nvSpPr>
        <p:spPr>
          <a:xfrm>
            <a:off x="457200" y="1609416"/>
            <a:ext cx="7543800" cy="4846320"/>
          </a:xfrm>
        </p:spPr>
        <p:txBody>
          <a:bodyPr>
            <a:normAutofit fontScale="92500"/>
          </a:bodyPr>
          <a:lstStyle/>
          <a:p>
            <a:pPr algn="just"/>
            <a:r>
              <a:rPr lang="en-US" sz="2400" dirty="0" smtClean="0"/>
              <a:t>The expected size of the world wide IT Service market is some where around UD$ 60 Million in exports.</a:t>
            </a:r>
          </a:p>
          <a:p>
            <a:pPr algn="just"/>
            <a:r>
              <a:rPr lang="en-US" sz="2400" dirty="0" smtClean="0"/>
              <a:t>The total market representing of the Indian IT market is closed to 48 million UD$48 including domestic and exports an increase of 28 % from the last year.</a:t>
            </a:r>
          </a:p>
          <a:p>
            <a:pPr algn="just"/>
            <a:r>
              <a:rPr lang="en-IN" sz="2400" dirty="0" smtClean="0"/>
              <a:t>Size of Indian telecom industry likely to reach $878.12 billion by 2012. Source Indian Telecommunication dept.</a:t>
            </a:r>
          </a:p>
          <a:p>
            <a:pPr algn="just"/>
            <a:r>
              <a:rPr lang="en-IN" dirty="0" smtClean="0"/>
              <a:t>81,000,000 Internet users as of Nov/08, 7.0% penetration, per ITU.</a:t>
            </a:r>
          </a:p>
          <a:p>
            <a:pPr algn="just"/>
            <a:r>
              <a:rPr lang="en-IN" dirty="0" smtClean="0"/>
              <a:t>5,280,000 broadband Internet connections as of June/09, per TRAI.</a:t>
            </a:r>
          </a:p>
          <a:p>
            <a:pPr algn="just"/>
            <a:endParaRPr lang="en-IN" dirty="0" smtClean="0"/>
          </a:p>
          <a:p>
            <a:pPr algn="just"/>
            <a:endParaRPr lang="en-US" dirty="0" smtClean="0"/>
          </a:p>
          <a:p>
            <a:pPr algn="just"/>
            <a:endParaRPr lang="en-US" dirty="0" smtClean="0"/>
          </a:p>
          <a:p>
            <a:pPr algn="just"/>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3B84-8480-401A-874B-C054808C23FA}" type="datetime1">
              <a:rPr lang="en-US" smtClean="0"/>
              <a:pPr/>
              <a:t>4/12/2010</a:t>
            </a:fld>
            <a:endParaRPr lang="en-US"/>
          </a:p>
        </p:txBody>
      </p:sp>
      <p:sp>
        <p:nvSpPr>
          <p:cNvPr id="3" name="Footer Placeholder 2"/>
          <p:cNvSpPr>
            <a:spLocks noGrp="1"/>
          </p:cNvSpPr>
          <p:nvPr>
            <p:ph type="ftr" sz="quarter" idx="11"/>
          </p:nvPr>
        </p:nvSpPr>
        <p:spPr/>
        <p:txBody>
          <a:bodyPr/>
          <a:lstStyle/>
          <a:p>
            <a:r>
              <a:rPr lang="en-US" smtClean="0"/>
              <a:t>Indian Institute of Information Technology, Allahabad</a:t>
            </a:r>
            <a:endParaRPr lang="en-US"/>
          </a:p>
        </p:txBody>
      </p:sp>
      <p:sp>
        <p:nvSpPr>
          <p:cNvPr id="4" name="Slide Number Placeholder 3"/>
          <p:cNvSpPr>
            <a:spLocks noGrp="1"/>
          </p:cNvSpPr>
          <p:nvPr>
            <p:ph type="sldNum" sz="quarter" idx="12"/>
          </p:nvPr>
        </p:nvSpPr>
        <p:spPr/>
        <p:txBody>
          <a:bodyPr/>
          <a:lstStyle/>
          <a:p>
            <a:fld id="{34284EC7-C1D3-46DE-BF64-39EFFE80E17F}" type="slidenum">
              <a:rPr lang="en-US" smtClean="0"/>
              <a:pPr/>
              <a:t>20</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8229600" cy="6553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3B84-8480-401A-874B-C054808C23FA}" type="datetime1">
              <a:rPr lang="en-US" smtClean="0"/>
              <a:pPr/>
              <a:t>4/12/2010</a:t>
            </a:fld>
            <a:endParaRPr lang="en-US"/>
          </a:p>
        </p:txBody>
      </p:sp>
      <p:sp>
        <p:nvSpPr>
          <p:cNvPr id="3" name="Footer Placeholder 2"/>
          <p:cNvSpPr>
            <a:spLocks noGrp="1"/>
          </p:cNvSpPr>
          <p:nvPr>
            <p:ph type="ftr" sz="quarter" idx="11"/>
          </p:nvPr>
        </p:nvSpPr>
        <p:spPr/>
        <p:txBody>
          <a:bodyPr/>
          <a:lstStyle/>
          <a:p>
            <a:r>
              <a:rPr lang="en-US" smtClean="0"/>
              <a:t>Indian Institute of Information Technology, Allahabad</a:t>
            </a:r>
            <a:endParaRPr lang="en-US"/>
          </a:p>
        </p:txBody>
      </p:sp>
      <p:sp>
        <p:nvSpPr>
          <p:cNvPr id="4" name="Slide Number Placeholder 3"/>
          <p:cNvSpPr>
            <a:spLocks noGrp="1"/>
          </p:cNvSpPr>
          <p:nvPr>
            <p:ph type="sldNum" sz="quarter" idx="12"/>
          </p:nvPr>
        </p:nvSpPr>
        <p:spPr/>
        <p:txBody>
          <a:bodyPr/>
          <a:lstStyle/>
          <a:p>
            <a:fld id="{34284EC7-C1D3-46DE-BF64-39EFFE80E17F}" type="slidenum">
              <a:rPr lang="en-US" smtClean="0"/>
              <a:pPr/>
              <a:t>21</a:t>
            </a:fld>
            <a:endParaRPr lang="en-US"/>
          </a:p>
        </p:txBody>
      </p:sp>
      <p:pic>
        <p:nvPicPr>
          <p:cNvPr id="34818" name="Picture 2"/>
          <p:cNvPicPr>
            <a:picLocks noChangeAspect="1" noChangeArrowheads="1"/>
          </p:cNvPicPr>
          <p:nvPr/>
        </p:nvPicPr>
        <p:blipFill>
          <a:blip r:embed="rId2"/>
          <a:srcRect/>
          <a:stretch>
            <a:fillRect/>
          </a:stretch>
        </p:blipFill>
        <p:spPr bwMode="auto">
          <a:xfrm>
            <a:off x="0" y="0"/>
            <a:ext cx="8153400" cy="6477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631098"/>
            <a:ext cx="2002464" cy="226902"/>
          </a:xfrm>
        </p:spPr>
        <p:txBody>
          <a:bodyPr/>
          <a:lstStyle/>
          <a:p>
            <a:fld id="{81BA3B84-8480-401A-874B-C054808C23FA}" type="datetime1">
              <a:rPr lang="en-US" smtClean="0"/>
              <a:pPr/>
              <a:t>4/12/2010</a:t>
            </a:fld>
            <a:endParaRPr lang="en-US" dirty="0"/>
          </a:p>
        </p:txBody>
      </p:sp>
      <p:sp>
        <p:nvSpPr>
          <p:cNvPr id="3" name="Footer Placeholder 2"/>
          <p:cNvSpPr>
            <a:spLocks noGrp="1"/>
          </p:cNvSpPr>
          <p:nvPr>
            <p:ph type="ftr" sz="quarter" idx="11"/>
          </p:nvPr>
        </p:nvSpPr>
        <p:spPr>
          <a:xfrm>
            <a:off x="2209800" y="6629400"/>
            <a:ext cx="3657600" cy="228600"/>
          </a:xfrm>
        </p:spPr>
        <p:txBody>
          <a:bodyPr/>
          <a:lstStyle/>
          <a:p>
            <a:r>
              <a:rPr lang="en-US" dirty="0" smtClean="0"/>
              <a:t>Indian Institute of Information Technology, Allahabad</a:t>
            </a:r>
            <a:endParaRPr lang="en-US" dirty="0"/>
          </a:p>
        </p:txBody>
      </p:sp>
      <p:sp>
        <p:nvSpPr>
          <p:cNvPr id="4" name="Slide Number Placeholder 3"/>
          <p:cNvSpPr>
            <a:spLocks noGrp="1"/>
          </p:cNvSpPr>
          <p:nvPr>
            <p:ph type="sldNum" sz="quarter" idx="12"/>
          </p:nvPr>
        </p:nvSpPr>
        <p:spPr>
          <a:xfrm>
            <a:off x="7467600" y="6626352"/>
            <a:ext cx="588336" cy="231648"/>
          </a:xfrm>
        </p:spPr>
        <p:txBody>
          <a:bodyPr/>
          <a:lstStyle/>
          <a:p>
            <a:fld id="{34284EC7-C1D3-46DE-BF64-39EFFE80E17F}" type="slidenum">
              <a:rPr lang="en-US" smtClean="0"/>
              <a:pPr/>
              <a:t>22</a:t>
            </a:fld>
            <a:endParaRPr lang="en-US" dirty="0"/>
          </a:p>
        </p:txBody>
      </p:sp>
      <p:pic>
        <p:nvPicPr>
          <p:cNvPr id="35842" name="Picture 2"/>
          <p:cNvPicPr>
            <a:picLocks noChangeAspect="1" noChangeArrowheads="1"/>
          </p:cNvPicPr>
          <p:nvPr/>
        </p:nvPicPr>
        <p:blipFill>
          <a:blip r:embed="rId2"/>
          <a:srcRect/>
          <a:stretch>
            <a:fillRect/>
          </a:stretch>
        </p:blipFill>
        <p:spPr bwMode="auto">
          <a:xfrm>
            <a:off x="0" y="0"/>
            <a:ext cx="8229600" cy="6553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42048" cy="518160"/>
          </a:xfrm>
        </p:spPr>
        <p:txBody>
          <a:bodyPr>
            <a:normAutofit fontScale="90000"/>
          </a:bodyPr>
          <a:lstStyle/>
          <a:p>
            <a:pPr algn="ctr"/>
            <a:r>
              <a:rPr lang="en-US" dirty="0" smtClean="0"/>
              <a:t>Capacity Development</a:t>
            </a:r>
            <a:endParaRPr lang="en-IN" dirty="0"/>
          </a:p>
        </p:txBody>
      </p:sp>
      <p:pic>
        <p:nvPicPr>
          <p:cNvPr id="2050" name="Picture 2"/>
          <p:cNvPicPr>
            <a:picLocks noGrp="1" noChangeAspect="1" noChangeArrowheads="1"/>
          </p:cNvPicPr>
          <p:nvPr>
            <p:ph sz="half" idx="1"/>
          </p:nvPr>
        </p:nvPicPr>
        <p:blipFill>
          <a:blip r:embed="rId2"/>
          <a:stretch>
            <a:fillRect/>
          </a:stretch>
        </p:blipFill>
        <p:spPr bwMode="auto">
          <a:xfrm>
            <a:off x="457200" y="1371600"/>
            <a:ext cx="3521075" cy="4648200"/>
          </a:xfrm>
          <a:prstGeom prst="rect">
            <a:avLst/>
          </a:prstGeom>
          <a:noFill/>
          <a:ln w="9525">
            <a:noFill/>
            <a:miter lim="800000"/>
            <a:headEnd/>
            <a:tailEnd/>
          </a:ln>
          <a:effectLst/>
        </p:spPr>
      </p:pic>
      <p:sp>
        <p:nvSpPr>
          <p:cNvPr id="13" name="Content Placeholder 12"/>
          <p:cNvSpPr>
            <a:spLocks noGrp="1"/>
          </p:cNvSpPr>
          <p:nvPr>
            <p:ph sz="half" idx="2"/>
          </p:nvPr>
        </p:nvSpPr>
        <p:spPr>
          <a:xfrm>
            <a:off x="4178808" y="1600200"/>
            <a:ext cx="3898392" cy="4525963"/>
          </a:xfrm>
        </p:spPr>
        <p:txBody>
          <a:bodyPr>
            <a:normAutofit fontScale="92500" lnSpcReduction="10000"/>
          </a:bodyPr>
          <a:lstStyle/>
          <a:p>
            <a:pPr algn="just"/>
            <a:r>
              <a:rPr lang="en-US" dirty="0" smtClean="0"/>
              <a:t>Information  Security and Education and Awareness Program- ISEA.</a:t>
            </a:r>
          </a:p>
          <a:p>
            <a:pPr algn="just"/>
            <a:r>
              <a:rPr lang="en-US" dirty="0" smtClean="0"/>
              <a:t>5 Years</a:t>
            </a:r>
          </a:p>
          <a:p>
            <a:pPr algn="just"/>
            <a:r>
              <a:rPr lang="en-US" dirty="0" smtClean="0"/>
              <a:t>Budget out lay US$</a:t>
            </a:r>
          </a:p>
          <a:p>
            <a:pPr algn="just">
              <a:buNone/>
            </a:pPr>
            <a:r>
              <a:rPr lang="en-US" dirty="0" smtClean="0"/>
              <a:t> 2,00,00,000.</a:t>
            </a:r>
          </a:p>
          <a:p>
            <a:pPr algn="just"/>
            <a:r>
              <a:rPr lang="en-US" dirty="0" smtClean="0"/>
              <a:t>Sponsor Ministry of communication and Information Technology. </a:t>
            </a:r>
          </a:p>
          <a:p>
            <a:pPr algn="just">
              <a:buNone/>
            </a:pPr>
            <a:endParaRPr lang="en-IN" dirty="0"/>
          </a:p>
        </p:txBody>
      </p:sp>
      <p:sp>
        <p:nvSpPr>
          <p:cNvPr id="2" name="Date Placeholder 1"/>
          <p:cNvSpPr>
            <a:spLocks noGrp="1"/>
          </p:cNvSpPr>
          <p:nvPr>
            <p:ph type="dt" sz="half" idx="10"/>
          </p:nvPr>
        </p:nvSpPr>
        <p:spPr/>
        <p:txBody>
          <a:bodyPr/>
          <a:lstStyle/>
          <a:p>
            <a:fld id="{81BA3B84-8480-401A-874B-C054808C23FA}" type="datetime1">
              <a:rPr lang="en-US" smtClean="0"/>
              <a:pPr/>
              <a:t>4/12/2010</a:t>
            </a:fld>
            <a:endParaRPr lang="en-US" dirty="0"/>
          </a:p>
        </p:txBody>
      </p:sp>
      <p:sp>
        <p:nvSpPr>
          <p:cNvPr id="3" name="Footer Placeholder 2"/>
          <p:cNvSpPr>
            <a:spLocks noGrp="1"/>
          </p:cNvSpPr>
          <p:nvPr>
            <p:ph type="ftr" sz="quarter" idx="11"/>
          </p:nvPr>
        </p:nvSpPr>
        <p:spPr/>
        <p:txBody>
          <a:bodyPr/>
          <a:lstStyle/>
          <a:p>
            <a:r>
              <a:rPr lang="en-US" dirty="0" smtClean="0"/>
              <a:t>Indian Institute of Information Technology, Allahabad</a:t>
            </a:r>
            <a:endParaRPr lang="en-US" dirty="0"/>
          </a:p>
        </p:txBody>
      </p:sp>
      <p:sp>
        <p:nvSpPr>
          <p:cNvPr id="4" name="Slide Number Placeholder 3"/>
          <p:cNvSpPr>
            <a:spLocks noGrp="1"/>
          </p:cNvSpPr>
          <p:nvPr>
            <p:ph type="sldNum" sz="quarter" idx="12"/>
          </p:nvPr>
        </p:nvSpPr>
        <p:spPr/>
        <p:txBody>
          <a:bodyPr/>
          <a:lstStyle/>
          <a:p>
            <a:fld id="{34284EC7-C1D3-46DE-BF64-39EFFE80E17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lstStyle/>
          <a:p>
            <a:pPr algn="ctr"/>
            <a:r>
              <a:rPr lang="en-US" dirty="0" smtClean="0"/>
              <a:t>Courses been offered</a:t>
            </a:r>
            <a:endParaRPr lang="en-IN" dirty="0"/>
          </a:p>
        </p:txBody>
      </p:sp>
      <p:sp>
        <p:nvSpPr>
          <p:cNvPr id="3" name="Content Placeholder 2"/>
          <p:cNvSpPr>
            <a:spLocks noGrp="1"/>
          </p:cNvSpPr>
          <p:nvPr>
            <p:ph idx="1"/>
          </p:nvPr>
        </p:nvSpPr>
        <p:spPr>
          <a:xfrm>
            <a:off x="457200" y="1295400"/>
            <a:ext cx="7239000" cy="4876800"/>
          </a:xfrm>
        </p:spPr>
        <p:txBody>
          <a:bodyPr>
            <a:normAutofit fontScale="85000" lnSpcReduction="10000"/>
          </a:bodyPr>
          <a:lstStyle/>
          <a:p>
            <a:r>
              <a:rPr lang="en-IN" dirty="0" smtClean="0"/>
              <a:t>Module 1: Training Techniques for Master Trainers</a:t>
            </a:r>
          </a:p>
          <a:p>
            <a:r>
              <a:rPr lang="en-IN" dirty="0" smtClean="0"/>
              <a:t>Module 2: Linux Administration and Scripting Languages</a:t>
            </a:r>
          </a:p>
          <a:p>
            <a:r>
              <a:rPr lang="en-IN" dirty="0" smtClean="0"/>
              <a:t>Module 3: Information Security Management Concepts</a:t>
            </a:r>
          </a:p>
          <a:p>
            <a:r>
              <a:rPr lang="en-IN" dirty="0" smtClean="0"/>
              <a:t>Module 4: Understanding TCP/IP</a:t>
            </a:r>
          </a:p>
          <a:p>
            <a:r>
              <a:rPr lang="en-IN" dirty="0" smtClean="0"/>
              <a:t>Module 5: Threats, Vulnerabilities and Countermeasures</a:t>
            </a:r>
          </a:p>
          <a:p>
            <a:r>
              <a:rPr lang="en-IN" dirty="0" smtClean="0"/>
              <a:t>Module 6: Introduction to Cryptography and Security Protocols</a:t>
            </a:r>
          </a:p>
          <a:p>
            <a:r>
              <a:rPr lang="en-IN" dirty="0" smtClean="0"/>
              <a:t>Module 7: Perimeter Security</a:t>
            </a:r>
          </a:p>
          <a:p>
            <a:r>
              <a:rPr lang="en-IN" dirty="0" smtClean="0"/>
              <a:t>Module 8: Incident Handling and Enterprise Forensics</a:t>
            </a:r>
          </a:p>
          <a:p>
            <a:r>
              <a:rPr lang="en-IN" dirty="0" smtClean="0"/>
              <a:t>Module 9: BCP and DRP</a:t>
            </a:r>
          </a:p>
          <a:p>
            <a:r>
              <a:rPr lang="en-IN" dirty="0" smtClean="0"/>
              <a:t>Module 10: Security Standards and Models</a:t>
            </a:r>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2590800"/>
            <a:ext cx="6781800" cy="1066800"/>
          </a:xfrm>
        </p:spPr>
        <p:txBody>
          <a:bodyPr/>
          <a:lstStyle/>
          <a:p>
            <a:pPr algn="ctr"/>
            <a:r>
              <a:rPr lang="en-US" dirty="0" smtClean="0"/>
              <a:t> Thank you</a:t>
            </a:r>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533400"/>
          </a:xfrm>
        </p:spPr>
        <p:txBody>
          <a:bodyPr>
            <a:normAutofit fontScale="90000"/>
          </a:bodyPr>
          <a:lstStyle/>
          <a:p>
            <a:r>
              <a:rPr lang="en-US" dirty="0" smtClean="0"/>
              <a:t>REFERENCE:</a:t>
            </a:r>
            <a:endParaRPr lang="en-IN" dirty="0"/>
          </a:p>
        </p:txBody>
      </p:sp>
      <p:sp>
        <p:nvSpPr>
          <p:cNvPr id="3" name="Content Placeholder 2"/>
          <p:cNvSpPr>
            <a:spLocks noGrp="1"/>
          </p:cNvSpPr>
          <p:nvPr>
            <p:ph idx="1"/>
          </p:nvPr>
        </p:nvSpPr>
        <p:spPr>
          <a:xfrm>
            <a:off x="457200" y="1219200"/>
            <a:ext cx="7239000" cy="5236536"/>
          </a:xfrm>
        </p:spPr>
        <p:txBody>
          <a:bodyPr>
            <a:normAutofit lnSpcReduction="10000"/>
          </a:bodyPr>
          <a:lstStyle/>
          <a:p>
            <a:pPr lvl="0"/>
            <a:r>
              <a:rPr lang="en-US" sz="1900" i="1" dirty="0" smtClean="0"/>
              <a:t>www.security-gurus.de/papers/cyberwarfare.pdf </a:t>
            </a:r>
            <a:endParaRPr lang="en-IN" sz="1900" dirty="0" smtClean="0"/>
          </a:p>
          <a:p>
            <a:pPr lvl="0"/>
            <a:r>
              <a:rPr lang="en-US" sz="1900" u="sng" dirty="0" smtClean="0">
                <a:hlinkClick r:id="rId2"/>
              </a:rPr>
              <a:t>http://www.cert-in.org.in/knowledgebase/annualreport/annualreport08.pdf</a:t>
            </a:r>
            <a:endParaRPr lang="en-IN" sz="1900" dirty="0" smtClean="0"/>
          </a:p>
          <a:p>
            <a:pPr lvl="0"/>
            <a:r>
              <a:rPr lang="en-US" sz="1900" u="sng" dirty="0" smtClean="0">
                <a:hlinkClick r:id="rId3"/>
              </a:rPr>
              <a:t>www.</a:t>
            </a:r>
            <a:r>
              <a:rPr lang="en-US" sz="1900" b="1" u="sng" dirty="0" smtClean="0">
                <a:hlinkClick r:id="rId3"/>
              </a:rPr>
              <a:t>cert</a:t>
            </a:r>
            <a:r>
              <a:rPr lang="en-US" sz="1900" u="sng" dirty="0" smtClean="0">
                <a:hlinkClick r:id="rId3"/>
              </a:rPr>
              <a:t>-in.org.in/</a:t>
            </a:r>
            <a:endParaRPr lang="en-IN" sz="1900" dirty="0" smtClean="0"/>
          </a:p>
          <a:p>
            <a:pPr lvl="0"/>
            <a:r>
              <a:rPr lang="en-US" sz="1900" u="sng" dirty="0" smtClean="0">
                <a:hlinkClick r:id="rId4"/>
              </a:rPr>
              <a:t>http://www.cert-in.org.in/roles.htm</a:t>
            </a:r>
            <a:endParaRPr lang="en-IN" sz="1900" dirty="0" smtClean="0"/>
          </a:p>
          <a:p>
            <a:pPr lvl="0"/>
            <a:r>
              <a:rPr lang="en-US" sz="1900" dirty="0" smtClean="0"/>
              <a:t>http://isea.gov.in/isea/isea/currentstatus.jsp </a:t>
            </a:r>
            <a:endParaRPr lang="en-IN" sz="1900" dirty="0" smtClean="0"/>
          </a:p>
          <a:p>
            <a:pPr lvl="0"/>
            <a:r>
              <a:rPr lang="en-US" sz="1900" dirty="0" smtClean="0"/>
              <a:t>http://isea.gov.in/isea/organization/rcdetails.jsp</a:t>
            </a:r>
            <a:endParaRPr lang="en-IN" sz="1900" dirty="0" smtClean="0"/>
          </a:p>
          <a:p>
            <a:pPr lvl="0"/>
            <a:r>
              <a:rPr lang="en-US" sz="1900" dirty="0" smtClean="0"/>
              <a:t>http://isea.gov.in/isea/organization/pidetails.jsp</a:t>
            </a:r>
            <a:endParaRPr lang="en-IN" sz="1900" dirty="0" smtClean="0"/>
          </a:p>
          <a:p>
            <a:pPr lvl="0"/>
            <a:r>
              <a:rPr lang="en-US" sz="1900" dirty="0" smtClean="0"/>
              <a:t>http://isea.gov.in/isea/organization/impagencys.jsp</a:t>
            </a:r>
            <a:endParaRPr lang="en-IN" sz="1900" dirty="0" smtClean="0"/>
          </a:p>
          <a:p>
            <a:pPr lvl="0"/>
            <a:r>
              <a:rPr lang="en-US" sz="1900" u="sng" dirty="0" smtClean="0">
                <a:hlinkClick r:id="rId5"/>
              </a:rPr>
              <a:t>http://www.ccc-rac.in/cybercrime.htm</a:t>
            </a:r>
            <a:endParaRPr lang="en-IN" sz="1900" dirty="0" smtClean="0"/>
          </a:p>
          <a:p>
            <a:pPr lvl="0"/>
            <a:r>
              <a:rPr lang="en-US" sz="1900" u="sng" dirty="0" smtClean="0">
                <a:hlinkClick r:id="rId6"/>
              </a:rPr>
              <a:t>http://www.slideworld.com/slideshows.aspx/CYBER-SKIRMISHES-ppt-2743472</a:t>
            </a:r>
            <a:endParaRPr lang="en-IN" sz="1900" dirty="0" smtClean="0"/>
          </a:p>
          <a:p>
            <a:pPr lvl="0"/>
            <a:r>
              <a:rPr lang="en-US" sz="1900" dirty="0" smtClean="0">
                <a:hlinkClick r:id="rId7"/>
              </a:rPr>
              <a:t>http://www.mynews.in/News/India_Should_Develop_Cyber_War_Capabilities___N35343.html</a:t>
            </a:r>
            <a:endParaRPr lang="en-US" sz="1900" dirty="0" smtClean="0"/>
          </a:p>
          <a:p>
            <a:pPr lvl="0"/>
            <a:r>
              <a:rPr lang="en-US" sz="1900" dirty="0" smtClean="0">
                <a:hlinkClick r:id="rId8"/>
              </a:rPr>
              <a:t>www.nasscom.org</a:t>
            </a:r>
            <a:endParaRPr lang="en-US" sz="1900" dirty="0" smtClean="0"/>
          </a:p>
          <a:p>
            <a:pPr lvl="0"/>
            <a:r>
              <a:rPr lang="en-US" sz="1900" dirty="0" smtClean="0"/>
              <a:t>http:icmis.iiita.ac.in</a:t>
            </a:r>
          </a:p>
          <a:p>
            <a:pPr lvl="0">
              <a:buNone/>
            </a:pPr>
            <a:endParaRPr lang="en-IN" dirty="0" smtClean="0"/>
          </a:p>
          <a:p>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ctr"/>
            <a:r>
              <a:rPr lang="en-US" dirty="0" smtClean="0"/>
              <a:t>Statistics by NASSCOM</a:t>
            </a:r>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3</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57200" y="1371600"/>
            <a:ext cx="7239000" cy="481852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914400"/>
          </a:xfrm>
        </p:spPr>
        <p:txBody>
          <a:bodyPr>
            <a:normAutofit fontScale="90000"/>
          </a:bodyPr>
          <a:lstStyle/>
          <a:p>
            <a:pPr algn="ctr"/>
            <a:r>
              <a:rPr lang="en-US" dirty="0" smtClean="0"/>
              <a:t> Transition of the security market</a:t>
            </a:r>
            <a:endParaRPr lang="en-IN" dirty="0"/>
          </a:p>
        </p:txBody>
      </p:sp>
      <p:graphicFrame>
        <p:nvGraphicFramePr>
          <p:cNvPr id="7" name="Content Placeholder 6"/>
          <p:cNvGraphicFramePr>
            <a:graphicFrameLocks noGrp="1"/>
          </p:cNvGraphicFramePr>
          <p:nvPr>
            <p:ph idx="1"/>
          </p:nvPr>
        </p:nvGraphicFramePr>
        <p:xfrm>
          <a:off x="457200" y="1600200"/>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4</a:t>
            </a:fld>
            <a:endParaRPr lang="en-US"/>
          </a:p>
        </p:txBody>
      </p:sp>
      <p:sp>
        <p:nvSpPr>
          <p:cNvPr id="8" name="TextBox 7"/>
          <p:cNvSpPr txBox="1"/>
          <p:nvPr/>
        </p:nvSpPr>
        <p:spPr>
          <a:xfrm>
            <a:off x="228600" y="2590800"/>
            <a:ext cx="1600200" cy="1477328"/>
          </a:xfrm>
          <a:prstGeom prst="rect">
            <a:avLst/>
          </a:prstGeom>
          <a:noFill/>
        </p:spPr>
        <p:txBody>
          <a:bodyPr wrap="square" rtlCol="0">
            <a:spAutoFit/>
          </a:bodyPr>
          <a:lstStyle/>
          <a:p>
            <a:pPr algn="just"/>
            <a:r>
              <a:rPr lang="en-US" dirty="0" smtClean="0"/>
              <a:t>Controlling the platform: to ensure the flow of the information</a:t>
            </a:r>
            <a:endParaRPr lang="en-IN" dirty="0"/>
          </a:p>
        </p:txBody>
      </p:sp>
      <p:cxnSp>
        <p:nvCxnSpPr>
          <p:cNvPr id="10" name="Elbow Connector 9"/>
          <p:cNvCxnSpPr/>
          <p:nvPr/>
        </p:nvCxnSpPr>
        <p:spPr>
          <a:xfrm>
            <a:off x="609600" y="4267200"/>
            <a:ext cx="8382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8400" y="1646873"/>
            <a:ext cx="1828800" cy="1754326"/>
          </a:xfrm>
          <a:prstGeom prst="rect">
            <a:avLst/>
          </a:prstGeom>
          <a:noFill/>
        </p:spPr>
        <p:txBody>
          <a:bodyPr wrap="square" rtlCol="0">
            <a:spAutoFit/>
          </a:bodyPr>
          <a:lstStyle/>
          <a:p>
            <a:pPr algn="just"/>
            <a:r>
              <a:rPr lang="en-US" dirty="0" smtClean="0"/>
              <a:t>Controlling the data: Secure platform for ensure the flow of the information</a:t>
            </a:r>
            <a:endParaRPr lang="en-IN" dirty="0"/>
          </a:p>
        </p:txBody>
      </p:sp>
      <p:sp>
        <p:nvSpPr>
          <p:cNvPr id="15" name="TextBox 14"/>
          <p:cNvSpPr txBox="1"/>
          <p:nvPr/>
        </p:nvSpPr>
        <p:spPr>
          <a:xfrm>
            <a:off x="4876800" y="1143000"/>
            <a:ext cx="1828800" cy="646331"/>
          </a:xfrm>
          <a:prstGeom prst="rect">
            <a:avLst/>
          </a:prstGeom>
          <a:noFill/>
        </p:spPr>
        <p:txBody>
          <a:bodyPr wrap="square" rtlCol="0">
            <a:spAutoFit/>
          </a:bodyPr>
          <a:lstStyle/>
          <a:p>
            <a:pPr algn="just"/>
            <a:r>
              <a:rPr lang="en-US" dirty="0" smtClean="0"/>
              <a:t>Controlling the social network</a:t>
            </a:r>
            <a:endParaRPr lang="en-IN" dirty="0"/>
          </a:p>
        </p:txBody>
      </p:sp>
      <p:cxnSp>
        <p:nvCxnSpPr>
          <p:cNvPr id="16" name="Elbow Connector 15"/>
          <p:cNvCxnSpPr/>
          <p:nvPr/>
        </p:nvCxnSpPr>
        <p:spPr>
          <a:xfrm>
            <a:off x="2133600" y="3276600"/>
            <a:ext cx="8382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4800600" y="2209800"/>
            <a:ext cx="11430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pPr algn="ctr"/>
            <a:r>
              <a:rPr lang="en-US" dirty="0" smtClean="0"/>
              <a:t>Exploring the network</a:t>
            </a:r>
            <a:endParaRPr lang="en-IN" dirty="0"/>
          </a:p>
        </p:txBody>
      </p:sp>
      <p:sp>
        <p:nvSpPr>
          <p:cNvPr id="4" name="Date Placeholder 3"/>
          <p:cNvSpPr>
            <a:spLocks noGrp="1"/>
          </p:cNvSpPr>
          <p:nvPr>
            <p:ph type="dt" sz="half" idx="10"/>
          </p:nvPr>
        </p:nvSpPr>
        <p:spPr/>
        <p:txBody>
          <a:bodyPr/>
          <a:lstStyle/>
          <a:p>
            <a:fld id="{4C83DDB0-6A92-4B69-B30A-0DB588A5350F}" type="datetime1">
              <a:rPr lang="en-US" smtClean="0"/>
              <a:pPr/>
              <a:t>4/12/2010</a:t>
            </a:fld>
            <a:endParaRPr lang="en-US"/>
          </a:p>
        </p:txBody>
      </p:sp>
      <p:sp>
        <p:nvSpPr>
          <p:cNvPr id="5" name="Footer Placeholder 4"/>
          <p:cNvSpPr>
            <a:spLocks noGrp="1"/>
          </p:cNvSpPr>
          <p:nvPr>
            <p:ph type="ftr" sz="quarter" idx="11"/>
          </p:nvPr>
        </p:nvSpPr>
        <p:spPr/>
        <p:txBody>
          <a:bodyPr/>
          <a:lstStyle/>
          <a:p>
            <a:r>
              <a:rPr lang="en-US" smtClean="0"/>
              <a:t>Indian Institute of Information Technology, Allahabad</a:t>
            </a:r>
            <a:endParaRPr lang="en-US"/>
          </a:p>
        </p:txBody>
      </p:sp>
      <p:sp>
        <p:nvSpPr>
          <p:cNvPr id="6" name="Slide Number Placeholder 5"/>
          <p:cNvSpPr>
            <a:spLocks noGrp="1"/>
          </p:cNvSpPr>
          <p:nvPr>
            <p:ph type="sldNum" sz="quarter" idx="12"/>
          </p:nvPr>
        </p:nvSpPr>
        <p:spPr/>
        <p:txBody>
          <a:bodyPr/>
          <a:lstStyle/>
          <a:p>
            <a:fld id="{34284EC7-C1D3-46DE-BF64-39EFFE80E17F}" type="slidenum">
              <a:rPr lang="en-US" smtClean="0"/>
              <a:pPr/>
              <a:t>5</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 y="1143000"/>
            <a:ext cx="8077200" cy="21336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2051" name="Picture 3"/>
          <p:cNvPicPr>
            <a:picLocks noChangeAspect="1" noChangeArrowheads="1"/>
          </p:cNvPicPr>
          <p:nvPr/>
        </p:nvPicPr>
        <p:blipFill>
          <a:blip r:embed="rId3"/>
          <a:srcRect/>
          <a:stretch>
            <a:fillRect/>
          </a:stretch>
        </p:blipFill>
        <p:spPr bwMode="auto">
          <a:xfrm>
            <a:off x="228600" y="3581400"/>
            <a:ext cx="784860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533400" y="152400"/>
            <a:ext cx="7620000" cy="746760"/>
          </a:xfrm>
        </p:spPr>
        <p:txBody>
          <a:bodyPr>
            <a:normAutofit fontScale="90000"/>
          </a:bodyPr>
          <a:lstStyle/>
          <a:p>
            <a:pPr algn="ctr"/>
            <a:r>
              <a:rPr lang="en-US" sz="2800" dirty="0" smtClean="0">
                <a:solidFill>
                  <a:srgbClr val="660033"/>
                </a:solidFill>
                <a:latin typeface="Garamond" pitchFamily="18" charset="0"/>
              </a:rPr>
              <a:t>Hi-Tech Terrorism –  </a:t>
            </a:r>
            <a:r>
              <a:rPr lang="en-US" sz="2800" dirty="0">
                <a:solidFill>
                  <a:srgbClr val="660033"/>
                </a:solidFill>
                <a:latin typeface="Garamond" pitchFamily="18" charset="0"/>
              </a:rPr>
              <a:t>Global Presence</a:t>
            </a:r>
          </a:p>
        </p:txBody>
      </p:sp>
      <p:sp>
        <p:nvSpPr>
          <p:cNvPr id="270339" name="Rectangle 3"/>
          <p:cNvSpPr>
            <a:spLocks noGrp="1" noChangeArrowheads="1"/>
          </p:cNvSpPr>
          <p:nvPr>
            <p:ph sz="half" idx="1"/>
          </p:nvPr>
        </p:nvSpPr>
        <p:spPr>
          <a:xfrm>
            <a:off x="457200" y="1295400"/>
            <a:ext cx="3520440" cy="5181600"/>
          </a:xfrm>
        </p:spPr>
        <p:txBody>
          <a:bodyPr>
            <a:noAutofit/>
          </a:bodyPr>
          <a:lstStyle/>
          <a:p>
            <a:pPr>
              <a:lnSpc>
                <a:spcPct val="80000"/>
              </a:lnSpc>
            </a:pPr>
            <a:endParaRPr lang="en-US" sz="1200" b="1" i="1" dirty="0">
              <a:latin typeface="Garamond" pitchFamily="18" charset="0"/>
            </a:endParaRPr>
          </a:p>
          <a:p>
            <a:pPr>
              <a:lnSpc>
                <a:spcPct val="80000"/>
              </a:lnSpc>
            </a:pPr>
            <a:r>
              <a:rPr lang="en-US" sz="1200" b="1" i="1" dirty="0">
                <a:latin typeface="Garamond" pitchFamily="18" charset="0"/>
              </a:rPr>
              <a:t>From the Middle East</a:t>
            </a:r>
          </a:p>
          <a:p>
            <a:pPr lvl="1">
              <a:lnSpc>
                <a:spcPct val="80000"/>
              </a:lnSpc>
            </a:pPr>
            <a:r>
              <a:rPr lang="en-US" sz="1200" dirty="0" smtClean="0">
                <a:latin typeface="Garamond" pitchFamily="18" charset="0"/>
              </a:rPr>
              <a:t>Hamas </a:t>
            </a:r>
            <a:r>
              <a:rPr lang="en-US" sz="1200" dirty="0">
                <a:latin typeface="Garamond" pitchFamily="18" charset="0"/>
              </a:rPr>
              <a:t>(the Islamic Resistance Movement)</a:t>
            </a:r>
          </a:p>
          <a:p>
            <a:pPr lvl="1">
              <a:lnSpc>
                <a:spcPct val="80000"/>
              </a:lnSpc>
            </a:pPr>
            <a:r>
              <a:rPr lang="en-US" sz="1200" dirty="0">
                <a:latin typeface="Garamond" pitchFamily="18" charset="0"/>
              </a:rPr>
              <a:t>Lebanese Hezbollah (Party of God)</a:t>
            </a:r>
          </a:p>
          <a:p>
            <a:pPr lvl="1">
              <a:lnSpc>
                <a:spcPct val="80000"/>
              </a:lnSpc>
            </a:pPr>
            <a:r>
              <a:rPr lang="en-US" sz="1200" dirty="0">
                <a:latin typeface="Garamond" pitchFamily="18" charset="0"/>
              </a:rPr>
              <a:t>Al </a:t>
            </a:r>
            <a:r>
              <a:rPr lang="en-US" sz="1200" dirty="0" err="1">
                <a:latin typeface="Garamond" pitchFamily="18" charset="0"/>
              </a:rPr>
              <a:t>Aqsa</a:t>
            </a:r>
            <a:r>
              <a:rPr lang="en-US" sz="1200" dirty="0">
                <a:latin typeface="Garamond" pitchFamily="18" charset="0"/>
              </a:rPr>
              <a:t> Martyrs Brigades</a:t>
            </a:r>
          </a:p>
          <a:p>
            <a:pPr lvl="1">
              <a:lnSpc>
                <a:spcPct val="80000"/>
              </a:lnSpc>
            </a:pPr>
            <a:r>
              <a:rPr lang="en-US" sz="1200" dirty="0">
                <a:latin typeface="Garamond" pitchFamily="18" charset="0"/>
              </a:rPr>
              <a:t>Fatah </a:t>
            </a:r>
            <a:r>
              <a:rPr lang="en-US" sz="1200" dirty="0" err="1">
                <a:latin typeface="Garamond" pitchFamily="18" charset="0"/>
              </a:rPr>
              <a:t>Tanzim</a:t>
            </a:r>
            <a:endParaRPr lang="en-US" sz="1200" dirty="0">
              <a:latin typeface="Garamond" pitchFamily="18" charset="0"/>
            </a:endParaRPr>
          </a:p>
          <a:p>
            <a:pPr lvl="1">
              <a:lnSpc>
                <a:spcPct val="80000"/>
              </a:lnSpc>
            </a:pPr>
            <a:r>
              <a:rPr lang="en-US" sz="1200" dirty="0">
                <a:latin typeface="Garamond" pitchFamily="18" charset="0"/>
              </a:rPr>
              <a:t>Popular Front for the Liberation of Palestine (PFLP)</a:t>
            </a:r>
          </a:p>
          <a:p>
            <a:pPr lvl="1">
              <a:lnSpc>
                <a:spcPct val="80000"/>
              </a:lnSpc>
            </a:pPr>
            <a:r>
              <a:rPr lang="en-US" sz="1200" dirty="0">
                <a:latin typeface="Garamond" pitchFamily="18" charset="0"/>
              </a:rPr>
              <a:t>Palestinian Islamic Jihad</a:t>
            </a:r>
          </a:p>
          <a:p>
            <a:pPr lvl="1">
              <a:lnSpc>
                <a:spcPct val="80000"/>
              </a:lnSpc>
            </a:pPr>
            <a:r>
              <a:rPr lang="en-US" sz="1200" dirty="0" err="1">
                <a:latin typeface="Garamond" pitchFamily="18" charset="0"/>
              </a:rPr>
              <a:t>Kahane</a:t>
            </a:r>
            <a:r>
              <a:rPr lang="en-US" sz="1200" dirty="0">
                <a:latin typeface="Garamond" pitchFamily="18" charset="0"/>
              </a:rPr>
              <a:t> Lives movement</a:t>
            </a:r>
          </a:p>
          <a:p>
            <a:pPr lvl="1">
              <a:lnSpc>
                <a:spcPct val="80000"/>
              </a:lnSpc>
            </a:pPr>
            <a:r>
              <a:rPr lang="en-US" sz="1200" dirty="0">
                <a:latin typeface="Garamond" pitchFamily="18" charset="0"/>
              </a:rPr>
              <a:t>People’s Mujahedin of Iran (PMOI—Mujahedin-e </a:t>
            </a:r>
            <a:r>
              <a:rPr lang="en-US" sz="1200" dirty="0" err="1">
                <a:latin typeface="Garamond" pitchFamily="18" charset="0"/>
              </a:rPr>
              <a:t>Khalq</a:t>
            </a:r>
            <a:r>
              <a:rPr lang="en-US" sz="1200" dirty="0">
                <a:latin typeface="Garamond" pitchFamily="18" charset="0"/>
              </a:rPr>
              <a:t>)</a:t>
            </a:r>
          </a:p>
          <a:p>
            <a:pPr lvl="1">
              <a:lnSpc>
                <a:spcPct val="80000"/>
              </a:lnSpc>
            </a:pPr>
            <a:r>
              <a:rPr lang="en-US" sz="1200" dirty="0">
                <a:latin typeface="Garamond" pitchFamily="18" charset="0"/>
              </a:rPr>
              <a:t>Kurdish Workers’ Party (PKK)</a:t>
            </a:r>
          </a:p>
          <a:p>
            <a:pPr lvl="1">
              <a:lnSpc>
                <a:spcPct val="80000"/>
              </a:lnSpc>
            </a:pPr>
            <a:r>
              <a:rPr lang="en-US" sz="1200" dirty="0">
                <a:latin typeface="Garamond" pitchFamily="18" charset="0"/>
              </a:rPr>
              <a:t>Turkish-based Popular Democratic Liberation Front Party (DHKP/C) </a:t>
            </a:r>
          </a:p>
          <a:p>
            <a:pPr lvl="1">
              <a:lnSpc>
                <a:spcPct val="80000"/>
              </a:lnSpc>
            </a:pPr>
            <a:r>
              <a:rPr lang="en-US" sz="1200" dirty="0">
                <a:latin typeface="Garamond" pitchFamily="18" charset="0"/>
              </a:rPr>
              <a:t>Great East Islamic Raiders Front (IBDA-C)</a:t>
            </a:r>
          </a:p>
          <a:p>
            <a:pPr>
              <a:lnSpc>
                <a:spcPct val="80000"/>
              </a:lnSpc>
            </a:pPr>
            <a:endParaRPr lang="en-US" sz="1200" i="1" dirty="0">
              <a:latin typeface="Garamond" pitchFamily="18" charset="0"/>
            </a:endParaRPr>
          </a:p>
          <a:p>
            <a:pPr>
              <a:lnSpc>
                <a:spcPct val="80000"/>
              </a:lnSpc>
            </a:pPr>
            <a:r>
              <a:rPr lang="en-US" sz="1200" b="1" i="1" dirty="0">
                <a:latin typeface="Garamond" pitchFamily="18" charset="0"/>
              </a:rPr>
              <a:t>From Europe</a:t>
            </a:r>
            <a:endParaRPr lang="en-US" sz="1200" i="1" dirty="0">
              <a:latin typeface="Garamond" pitchFamily="18" charset="0"/>
            </a:endParaRPr>
          </a:p>
          <a:p>
            <a:pPr lvl="1">
              <a:lnSpc>
                <a:spcPct val="80000"/>
              </a:lnSpc>
            </a:pPr>
            <a:r>
              <a:rPr lang="en-US" sz="1200" dirty="0" smtClean="0">
                <a:latin typeface="Garamond" pitchFamily="18" charset="0"/>
              </a:rPr>
              <a:t>Basque </a:t>
            </a:r>
            <a:r>
              <a:rPr lang="en-US" sz="1200" dirty="0">
                <a:latin typeface="Garamond" pitchFamily="18" charset="0"/>
              </a:rPr>
              <a:t>ETA movement</a:t>
            </a:r>
          </a:p>
          <a:p>
            <a:pPr lvl="1">
              <a:lnSpc>
                <a:spcPct val="80000"/>
              </a:lnSpc>
            </a:pPr>
            <a:r>
              <a:rPr lang="en-US" sz="1200" dirty="0" err="1">
                <a:latin typeface="Garamond" pitchFamily="18" charset="0"/>
              </a:rPr>
              <a:t>Armata</a:t>
            </a:r>
            <a:r>
              <a:rPr lang="en-US" sz="1200" dirty="0">
                <a:latin typeface="Garamond" pitchFamily="18" charset="0"/>
              </a:rPr>
              <a:t>  </a:t>
            </a:r>
            <a:r>
              <a:rPr lang="en-US" sz="1200" dirty="0" err="1">
                <a:latin typeface="Garamond" pitchFamily="18" charset="0"/>
              </a:rPr>
              <a:t>Corsa</a:t>
            </a:r>
            <a:r>
              <a:rPr lang="en-US" sz="1200" dirty="0">
                <a:latin typeface="Garamond" pitchFamily="18" charset="0"/>
              </a:rPr>
              <a:t> (the Corsican Army)</a:t>
            </a:r>
          </a:p>
          <a:p>
            <a:pPr lvl="1">
              <a:lnSpc>
                <a:spcPct val="80000"/>
              </a:lnSpc>
            </a:pPr>
            <a:r>
              <a:rPr lang="en-US" sz="1200" dirty="0">
                <a:latin typeface="Garamond" pitchFamily="18" charset="0"/>
              </a:rPr>
              <a:t>Irish Republican Army (IRA)</a:t>
            </a:r>
          </a:p>
          <a:p>
            <a:pPr>
              <a:lnSpc>
                <a:spcPct val="80000"/>
              </a:lnSpc>
            </a:pPr>
            <a:endParaRPr lang="en-US" sz="1200" dirty="0">
              <a:latin typeface="Garamond" pitchFamily="18" charset="0"/>
            </a:endParaRPr>
          </a:p>
          <a:p>
            <a:pPr>
              <a:lnSpc>
                <a:spcPct val="80000"/>
              </a:lnSpc>
            </a:pPr>
            <a:r>
              <a:rPr lang="en-US" sz="1200" b="1" i="1" dirty="0">
                <a:latin typeface="Garamond" pitchFamily="18" charset="0"/>
              </a:rPr>
              <a:t>From Latin America</a:t>
            </a:r>
            <a:r>
              <a:rPr lang="en-US" sz="1200" i="1" dirty="0">
                <a:latin typeface="Garamond" pitchFamily="18" charset="0"/>
              </a:rPr>
              <a:t>, </a:t>
            </a:r>
          </a:p>
          <a:p>
            <a:pPr lvl="1">
              <a:lnSpc>
                <a:spcPct val="80000"/>
              </a:lnSpc>
            </a:pPr>
            <a:r>
              <a:rPr lang="en-US" sz="1200" dirty="0" smtClean="0">
                <a:latin typeface="Garamond" pitchFamily="18" charset="0"/>
              </a:rPr>
              <a:t>Peru’s </a:t>
            </a:r>
            <a:r>
              <a:rPr lang="en-US" sz="1200" dirty="0" err="1">
                <a:latin typeface="Garamond" pitchFamily="18" charset="0"/>
              </a:rPr>
              <a:t>Tupak-Amaru</a:t>
            </a:r>
            <a:r>
              <a:rPr lang="en-US" sz="1200" dirty="0">
                <a:latin typeface="Garamond" pitchFamily="18" charset="0"/>
              </a:rPr>
              <a:t> (MRTA) and Shining Path (</a:t>
            </a:r>
            <a:r>
              <a:rPr lang="en-US" sz="1200" dirty="0" err="1">
                <a:latin typeface="Garamond" pitchFamily="18" charset="0"/>
              </a:rPr>
              <a:t>Sendero</a:t>
            </a:r>
            <a:r>
              <a:rPr lang="en-US" sz="1200" dirty="0">
                <a:latin typeface="Garamond" pitchFamily="18" charset="0"/>
              </a:rPr>
              <a:t> </a:t>
            </a:r>
            <a:r>
              <a:rPr lang="en-US" sz="1200" dirty="0" err="1">
                <a:latin typeface="Garamond" pitchFamily="18" charset="0"/>
              </a:rPr>
              <a:t>Luminoso</a:t>
            </a:r>
            <a:r>
              <a:rPr lang="en-US" sz="1200" dirty="0">
                <a:latin typeface="Garamond" pitchFamily="18" charset="0"/>
              </a:rPr>
              <a:t>)</a:t>
            </a:r>
          </a:p>
        </p:txBody>
      </p:sp>
      <p:sp>
        <p:nvSpPr>
          <p:cNvPr id="6" name="Content Placeholder 5"/>
          <p:cNvSpPr>
            <a:spLocks noGrp="1"/>
          </p:cNvSpPr>
          <p:nvPr>
            <p:ph sz="half" idx="2"/>
          </p:nvPr>
        </p:nvSpPr>
        <p:spPr>
          <a:xfrm>
            <a:off x="4178808" y="1600200"/>
            <a:ext cx="3520440" cy="4525963"/>
          </a:xfrm>
        </p:spPr>
        <p:txBody>
          <a:bodyPr>
            <a:normAutofit/>
          </a:bodyPr>
          <a:lstStyle/>
          <a:p>
            <a:pPr lvl="1"/>
            <a:r>
              <a:rPr lang="en-US" sz="1200" dirty="0" smtClean="0">
                <a:latin typeface="Garamond" pitchFamily="18" charset="0"/>
              </a:rPr>
              <a:t>Colombian National Liberation Army (ELN-Colombia), and the Armed Revolutionary</a:t>
            </a:r>
          </a:p>
          <a:p>
            <a:pPr lvl="1"/>
            <a:r>
              <a:rPr lang="en-US" sz="1200" dirty="0" smtClean="0">
                <a:latin typeface="Garamond" pitchFamily="18" charset="0"/>
              </a:rPr>
              <a:t>Forces of Colombia (FARC).</a:t>
            </a:r>
          </a:p>
          <a:p>
            <a:pPr lvl="1">
              <a:buFont typeface="Wingdings" pitchFamily="2" charset="2"/>
              <a:buNone/>
            </a:pPr>
            <a:endParaRPr lang="en-US" sz="1200" dirty="0" smtClean="0">
              <a:latin typeface="Garamond" pitchFamily="18" charset="0"/>
            </a:endParaRPr>
          </a:p>
          <a:p>
            <a:pPr lvl="1">
              <a:buFont typeface="Wingdings" pitchFamily="2" charset="2"/>
              <a:buNone/>
            </a:pPr>
            <a:r>
              <a:rPr lang="en-US" sz="1200" dirty="0" smtClean="0">
                <a:latin typeface="Garamond" pitchFamily="18" charset="0"/>
              </a:rPr>
              <a:t> </a:t>
            </a:r>
            <a:r>
              <a:rPr lang="en-US" sz="1200" b="1" i="1" dirty="0" smtClean="0">
                <a:latin typeface="Garamond" pitchFamily="18" charset="0"/>
              </a:rPr>
              <a:t>From Asia :</a:t>
            </a:r>
          </a:p>
          <a:p>
            <a:pPr lvl="1"/>
            <a:r>
              <a:rPr lang="en-US" sz="1200" dirty="0" smtClean="0">
                <a:latin typeface="Garamond" pitchFamily="18" charset="0"/>
              </a:rPr>
              <a:t>Al Qaeda</a:t>
            </a:r>
          </a:p>
          <a:p>
            <a:pPr lvl="1"/>
            <a:r>
              <a:rPr lang="en-US" sz="1200" dirty="0" smtClean="0">
                <a:latin typeface="Garamond" pitchFamily="18" charset="0"/>
              </a:rPr>
              <a:t> Japanese Supreme Truth (</a:t>
            </a:r>
            <a:r>
              <a:rPr lang="en-US" sz="1200" dirty="0" err="1" smtClean="0">
                <a:latin typeface="Garamond" pitchFamily="18" charset="0"/>
              </a:rPr>
              <a:t>Aum</a:t>
            </a:r>
            <a:r>
              <a:rPr lang="en-US" sz="1200" dirty="0" smtClean="0">
                <a:latin typeface="Garamond" pitchFamily="18" charset="0"/>
              </a:rPr>
              <a:t> </a:t>
            </a:r>
            <a:r>
              <a:rPr lang="en-US" sz="1200" dirty="0" err="1" smtClean="0">
                <a:latin typeface="Garamond" pitchFamily="18" charset="0"/>
              </a:rPr>
              <a:t>Shinrikyo</a:t>
            </a:r>
            <a:r>
              <a:rPr lang="en-US" sz="1200" dirty="0" smtClean="0">
                <a:latin typeface="Garamond" pitchFamily="18" charset="0"/>
              </a:rPr>
              <a:t>)</a:t>
            </a:r>
          </a:p>
          <a:p>
            <a:pPr lvl="1"/>
            <a:r>
              <a:rPr lang="en-US" sz="1200" dirty="0" err="1" smtClean="0">
                <a:latin typeface="Garamond" pitchFamily="18" charset="0"/>
              </a:rPr>
              <a:t>Ansar</a:t>
            </a:r>
            <a:r>
              <a:rPr lang="en-US" sz="1200" dirty="0" smtClean="0">
                <a:latin typeface="Garamond" pitchFamily="18" charset="0"/>
              </a:rPr>
              <a:t> al Islam (</a:t>
            </a:r>
            <a:r>
              <a:rPr lang="en-US" sz="1200" dirty="0" err="1" smtClean="0">
                <a:latin typeface="Garamond" pitchFamily="18" charset="0"/>
              </a:rPr>
              <a:t>Supportersof</a:t>
            </a:r>
            <a:r>
              <a:rPr lang="en-US" sz="1200" dirty="0" smtClean="0">
                <a:latin typeface="Garamond" pitchFamily="18" charset="0"/>
              </a:rPr>
              <a:t> Islam) in Iraq, </a:t>
            </a:r>
          </a:p>
          <a:p>
            <a:pPr lvl="1"/>
            <a:r>
              <a:rPr lang="en-US" sz="1200" dirty="0" smtClean="0">
                <a:latin typeface="Garamond" pitchFamily="18" charset="0"/>
              </a:rPr>
              <a:t> Japanese Red Army (JRA)</a:t>
            </a:r>
          </a:p>
          <a:p>
            <a:pPr lvl="1"/>
            <a:r>
              <a:rPr lang="en-US" sz="1200" dirty="0" err="1" smtClean="0">
                <a:latin typeface="Garamond" pitchFamily="18" charset="0"/>
              </a:rPr>
              <a:t>Hizb-ul</a:t>
            </a:r>
            <a:r>
              <a:rPr lang="en-US" sz="1200" dirty="0" smtClean="0">
                <a:latin typeface="Garamond" pitchFamily="18" charset="0"/>
              </a:rPr>
              <a:t> </a:t>
            </a:r>
            <a:r>
              <a:rPr lang="en-US" sz="1200" dirty="0" err="1" smtClean="0">
                <a:latin typeface="Garamond" pitchFamily="18" charset="0"/>
              </a:rPr>
              <a:t>Mujehideen</a:t>
            </a:r>
            <a:r>
              <a:rPr lang="en-US" sz="1200" dirty="0" smtClean="0">
                <a:latin typeface="Garamond" pitchFamily="18" charset="0"/>
              </a:rPr>
              <a:t> in Kashmir</a:t>
            </a:r>
          </a:p>
          <a:p>
            <a:pPr lvl="1"/>
            <a:r>
              <a:rPr lang="en-US" sz="1200" dirty="0" smtClean="0">
                <a:latin typeface="Garamond" pitchFamily="18" charset="0"/>
              </a:rPr>
              <a:t> Liberation Tigers of Tamil </a:t>
            </a:r>
            <a:r>
              <a:rPr lang="en-US" sz="1200" dirty="0" err="1" smtClean="0">
                <a:latin typeface="Garamond" pitchFamily="18" charset="0"/>
              </a:rPr>
              <a:t>Eelam</a:t>
            </a:r>
            <a:r>
              <a:rPr lang="en-US" sz="1200" dirty="0" smtClean="0">
                <a:latin typeface="Garamond" pitchFamily="18" charset="0"/>
              </a:rPr>
              <a:t> (LTTE)</a:t>
            </a:r>
          </a:p>
          <a:p>
            <a:pPr lvl="1"/>
            <a:r>
              <a:rPr lang="en-US" sz="1200" dirty="0" smtClean="0">
                <a:latin typeface="Garamond" pitchFamily="18" charset="0"/>
              </a:rPr>
              <a:t> Islamic Movement of Uzbekistan (IMU)</a:t>
            </a:r>
          </a:p>
          <a:p>
            <a:pPr lvl="1"/>
            <a:r>
              <a:rPr lang="en-US" sz="1200" dirty="0" smtClean="0">
                <a:latin typeface="Garamond" pitchFamily="18" charset="0"/>
              </a:rPr>
              <a:t> Moro Islamic Liberation Front (MILF) in the Philippines</a:t>
            </a:r>
          </a:p>
          <a:p>
            <a:pPr lvl="1"/>
            <a:r>
              <a:rPr lang="en-US" sz="1200" dirty="0" smtClean="0">
                <a:latin typeface="Garamond" pitchFamily="18" charset="0"/>
              </a:rPr>
              <a:t> Pakistan-based </a:t>
            </a:r>
            <a:r>
              <a:rPr lang="en-US" sz="1200" dirty="0" err="1" smtClean="0">
                <a:latin typeface="Garamond" pitchFamily="18" charset="0"/>
              </a:rPr>
              <a:t>Lashkare-Taiba</a:t>
            </a:r>
            <a:endParaRPr lang="en-US" sz="1200" dirty="0" smtClean="0">
              <a:latin typeface="Garamond" pitchFamily="18" charset="0"/>
            </a:endParaRPr>
          </a:p>
          <a:p>
            <a:pPr lvl="1"/>
            <a:r>
              <a:rPr lang="en-US" sz="1200" dirty="0" smtClean="0">
                <a:latin typeface="Garamond" pitchFamily="18" charset="0"/>
              </a:rPr>
              <a:t> Rebel movement in Chechnya</a:t>
            </a:r>
            <a:endParaRPr lang="en-US" sz="1200" dirty="0">
              <a:latin typeface="Garamond" pitchFamily="18" charset="0"/>
            </a:endParaRPr>
          </a:p>
        </p:txBody>
      </p:sp>
      <p:sp>
        <p:nvSpPr>
          <p:cNvPr id="7" name="Date Placeholder 6"/>
          <p:cNvSpPr>
            <a:spLocks noGrp="1"/>
          </p:cNvSpPr>
          <p:nvPr>
            <p:ph type="dt" sz="half" idx="10"/>
          </p:nvPr>
        </p:nvSpPr>
        <p:spPr>
          <a:xfrm>
            <a:off x="0" y="6631098"/>
            <a:ext cx="2002464" cy="226902"/>
          </a:xfrm>
        </p:spPr>
        <p:txBody>
          <a:bodyPr/>
          <a:lstStyle/>
          <a:p>
            <a:fld id="{E5C165B2-3639-4F34-81E7-3E4423E337A7}" type="datetime1">
              <a:rPr lang="en-US" smtClean="0"/>
              <a:pPr/>
              <a:t>4/12/2010</a:t>
            </a:fld>
            <a:endParaRPr lang="en-US" dirty="0"/>
          </a:p>
        </p:txBody>
      </p:sp>
      <p:sp>
        <p:nvSpPr>
          <p:cNvPr id="8" name="Slide Number Placeholder 7"/>
          <p:cNvSpPr>
            <a:spLocks noGrp="1"/>
          </p:cNvSpPr>
          <p:nvPr>
            <p:ph type="sldNum" sz="quarter" idx="12"/>
          </p:nvPr>
        </p:nvSpPr>
        <p:spPr>
          <a:xfrm>
            <a:off x="7696200" y="6553200"/>
            <a:ext cx="381000" cy="304800"/>
          </a:xfrm>
        </p:spPr>
        <p:txBody>
          <a:bodyPr/>
          <a:lstStyle/>
          <a:p>
            <a:fld id="{34284EC7-C1D3-46DE-BF64-39EFFE80E17F}" type="slidenum">
              <a:rPr lang="en-US" smtClean="0"/>
              <a:pPr/>
              <a:t>6</a:t>
            </a:fld>
            <a:endParaRPr lang="en-US"/>
          </a:p>
        </p:txBody>
      </p:sp>
      <p:sp>
        <p:nvSpPr>
          <p:cNvPr id="9" name="Footer Placeholder 8"/>
          <p:cNvSpPr>
            <a:spLocks noGrp="1"/>
          </p:cNvSpPr>
          <p:nvPr>
            <p:ph type="ftr" sz="quarter" idx="11"/>
          </p:nvPr>
        </p:nvSpPr>
        <p:spPr>
          <a:xfrm>
            <a:off x="2667000" y="6629400"/>
            <a:ext cx="3657600" cy="228600"/>
          </a:xfrm>
        </p:spPr>
        <p:txBody>
          <a:bodyPr/>
          <a:lstStyle/>
          <a:p>
            <a:r>
              <a:rPr lang="en-US" dirty="0" smtClean="0"/>
              <a:t>Indian Institute of Information Technology, Allahabad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7242048" cy="609600"/>
          </a:xfrm>
        </p:spPr>
        <p:txBody>
          <a:bodyPr>
            <a:normAutofit/>
          </a:bodyPr>
          <a:lstStyle/>
          <a:p>
            <a:pPr algn="ctr"/>
            <a:r>
              <a:rPr lang="en-US" dirty="0" smtClean="0"/>
              <a:t>ATTACK handled by cert-in</a:t>
            </a:r>
            <a:endParaRPr lang="en-IN" dirty="0"/>
          </a:p>
        </p:txBody>
      </p:sp>
      <p:sp>
        <p:nvSpPr>
          <p:cNvPr id="15" name="Text Placeholder 14"/>
          <p:cNvSpPr>
            <a:spLocks noGrp="1"/>
          </p:cNvSpPr>
          <p:nvPr>
            <p:ph type="body" idx="1"/>
          </p:nvPr>
        </p:nvSpPr>
        <p:spPr>
          <a:xfrm>
            <a:off x="457200" y="6019800"/>
            <a:ext cx="3520440" cy="304800"/>
          </a:xfrm>
        </p:spPr>
        <p:txBody>
          <a:bodyPr>
            <a:normAutofit fontScale="92500" lnSpcReduction="20000"/>
          </a:bodyPr>
          <a:lstStyle/>
          <a:p>
            <a:pPr algn="l"/>
            <a:r>
              <a:rPr lang="en-US" dirty="0" smtClean="0"/>
              <a:t>Source: Cert-In</a:t>
            </a:r>
            <a:endParaRPr lang="en-IN" dirty="0"/>
          </a:p>
        </p:txBody>
      </p:sp>
      <p:sp>
        <p:nvSpPr>
          <p:cNvPr id="16" name="Text Placeholder 15"/>
          <p:cNvSpPr>
            <a:spLocks noGrp="1"/>
          </p:cNvSpPr>
          <p:nvPr>
            <p:ph type="body" sz="half" idx="3"/>
          </p:nvPr>
        </p:nvSpPr>
        <p:spPr>
          <a:xfrm>
            <a:off x="4191000" y="6019800"/>
            <a:ext cx="3520440" cy="304800"/>
          </a:xfrm>
        </p:spPr>
        <p:txBody>
          <a:bodyPr>
            <a:normAutofit fontScale="92500" lnSpcReduction="20000"/>
          </a:bodyPr>
          <a:lstStyle/>
          <a:p>
            <a:r>
              <a:rPr lang="en-US" dirty="0" smtClean="0"/>
              <a:t>Source: Cert-In</a:t>
            </a:r>
            <a:endParaRPr lang="en-IN" dirty="0"/>
          </a:p>
        </p:txBody>
      </p:sp>
      <p:pic>
        <p:nvPicPr>
          <p:cNvPr id="1026" name="Picture 2"/>
          <p:cNvPicPr>
            <a:picLocks noGrp="1" noChangeAspect="1" noChangeArrowheads="1"/>
          </p:cNvPicPr>
          <p:nvPr>
            <p:ph sz="quarter" idx="2"/>
          </p:nvPr>
        </p:nvPicPr>
        <p:blipFill>
          <a:blip r:embed="rId2"/>
          <a:stretch>
            <a:fillRect/>
          </a:stretch>
        </p:blipFill>
        <p:spPr bwMode="auto">
          <a:xfrm>
            <a:off x="457200" y="914400"/>
            <a:ext cx="3581400" cy="4953000"/>
          </a:xfrm>
          <a:prstGeom prst="rect">
            <a:avLst/>
          </a:prstGeom>
          <a:noFill/>
          <a:ln w="9525">
            <a:noFill/>
            <a:miter lim="800000"/>
            <a:headEnd/>
            <a:tailEnd/>
          </a:ln>
          <a:effectLst/>
        </p:spPr>
      </p:pic>
      <p:sp>
        <p:nvSpPr>
          <p:cNvPr id="17" name="Content Placeholder 16"/>
          <p:cNvSpPr>
            <a:spLocks noGrp="1"/>
          </p:cNvSpPr>
          <p:nvPr>
            <p:ph sz="quarter" idx="4"/>
          </p:nvPr>
        </p:nvSpPr>
        <p:spPr>
          <a:xfrm>
            <a:off x="4191000" y="914400"/>
            <a:ext cx="3810000" cy="5064640"/>
          </a:xfrm>
        </p:spPr>
        <p:txBody>
          <a:bodyPr>
            <a:normAutofit fontScale="55000" lnSpcReduction="20000"/>
          </a:bodyPr>
          <a:lstStyle/>
          <a:p>
            <a:pPr algn="just"/>
            <a:r>
              <a:rPr lang="en-IN" b="1" dirty="0" smtClean="0"/>
              <a:t>Application Security Vulnerability</a:t>
            </a:r>
          </a:p>
          <a:p>
            <a:pPr algn="just">
              <a:buNone/>
            </a:pPr>
            <a:r>
              <a:rPr lang="en-IN" dirty="0" smtClean="0"/>
              <a:t>	</a:t>
            </a:r>
          </a:p>
          <a:p>
            <a:pPr algn="just">
              <a:buNone/>
            </a:pPr>
            <a:r>
              <a:rPr lang="en-IN" dirty="0" smtClean="0"/>
              <a:t>	</a:t>
            </a:r>
            <a:r>
              <a:rPr lang="en-IN" dirty="0" err="1" smtClean="0"/>
              <a:t>Propogation</a:t>
            </a:r>
            <a:r>
              <a:rPr lang="en-IN" dirty="0" smtClean="0"/>
              <a:t> of Malware: By compromising the website and injecting </a:t>
            </a:r>
            <a:r>
              <a:rPr lang="en-IN" dirty="0" err="1" smtClean="0"/>
              <a:t>iframe</a:t>
            </a:r>
            <a:r>
              <a:rPr lang="en-IN" dirty="0" smtClean="0"/>
              <a:t> and </a:t>
            </a:r>
            <a:r>
              <a:rPr lang="en-IN" dirty="0" err="1" smtClean="0"/>
              <a:t>javascipt</a:t>
            </a:r>
            <a:r>
              <a:rPr lang="en-IN" dirty="0" smtClean="0"/>
              <a:t> links. The toolkits such as </a:t>
            </a:r>
            <a:r>
              <a:rPr lang="en-IN" dirty="0" err="1" smtClean="0"/>
              <a:t>mPack</a:t>
            </a:r>
            <a:r>
              <a:rPr lang="en-IN" dirty="0" smtClean="0"/>
              <a:t>, </a:t>
            </a:r>
            <a:r>
              <a:rPr lang="en-IN" dirty="0" err="1" smtClean="0"/>
              <a:t>Neosploit</a:t>
            </a:r>
            <a:r>
              <a:rPr lang="en-IN" dirty="0" smtClean="0"/>
              <a:t>, Random, JS Cute QQ, </a:t>
            </a:r>
            <a:r>
              <a:rPr lang="en-IN" dirty="0" err="1" smtClean="0"/>
              <a:t>Adm</a:t>
            </a:r>
            <a:r>
              <a:rPr lang="en-IN" dirty="0" smtClean="0"/>
              <a:t>, </a:t>
            </a:r>
            <a:r>
              <a:rPr lang="en-IN" dirty="0" err="1" smtClean="0"/>
              <a:t>FirePack</a:t>
            </a:r>
            <a:r>
              <a:rPr lang="en-IN" dirty="0" smtClean="0"/>
              <a:t> were used in these attacks.</a:t>
            </a:r>
          </a:p>
          <a:p>
            <a:pPr algn="just">
              <a:buNone/>
            </a:pPr>
            <a:r>
              <a:rPr lang="en-IN" dirty="0" smtClean="0"/>
              <a:t>	Various user have been redirected to malicious domains hosted on </a:t>
            </a:r>
            <a:r>
              <a:rPr lang="en-IN" dirty="0" err="1" smtClean="0"/>
              <a:t>Fastflux</a:t>
            </a:r>
            <a:r>
              <a:rPr lang="en-IN" dirty="0" smtClean="0"/>
              <a:t> DNS. ASPROX </a:t>
            </a:r>
            <a:r>
              <a:rPr lang="en-IN" dirty="0" err="1" smtClean="0"/>
              <a:t>Botnet</a:t>
            </a:r>
            <a:r>
              <a:rPr lang="en-IN" dirty="0" smtClean="0"/>
              <a:t> were behind this.</a:t>
            </a:r>
          </a:p>
          <a:p>
            <a:pPr algn="just">
              <a:buNone/>
            </a:pPr>
            <a:r>
              <a:rPr lang="en-IN" dirty="0" smtClean="0"/>
              <a:t>	Cross site scripting and Remote File Inclusion has been observed in PHP </a:t>
            </a:r>
          </a:p>
          <a:p>
            <a:pPr algn="just">
              <a:buNone/>
            </a:pPr>
            <a:endParaRPr lang="en-IN" dirty="0" smtClean="0"/>
          </a:p>
          <a:p>
            <a:pPr algn="just"/>
            <a:r>
              <a:rPr lang="en-IN" b="1" dirty="0" smtClean="0"/>
              <a:t>Trojan</a:t>
            </a:r>
          </a:p>
          <a:p>
            <a:pPr algn="just">
              <a:buNone/>
            </a:pPr>
            <a:r>
              <a:rPr lang="en-IN" dirty="0" smtClean="0"/>
              <a:t>	“</a:t>
            </a:r>
            <a:r>
              <a:rPr lang="en-IN" dirty="0" err="1" smtClean="0"/>
              <a:t>Trojan.Fake</a:t>
            </a:r>
            <a:r>
              <a:rPr lang="en-IN" dirty="0" smtClean="0"/>
              <a:t> </a:t>
            </a:r>
            <a:r>
              <a:rPr lang="en-IN" dirty="0" err="1" smtClean="0"/>
              <a:t>AV.Winfixer</a:t>
            </a:r>
            <a:r>
              <a:rPr lang="en-IN" dirty="0" smtClean="0"/>
              <a:t>” were on rise by </a:t>
            </a:r>
            <a:r>
              <a:rPr lang="en-IN" dirty="0" err="1" smtClean="0"/>
              <a:t>pretenting</a:t>
            </a:r>
            <a:r>
              <a:rPr lang="en-IN" dirty="0" smtClean="0"/>
              <a:t> it to be Anti virus product “</a:t>
            </a:r>
            <a:r>
              <a:rPr lang="en-IN" dirty="0" err="1" smtClean="0"/>
              <a:t>Scareware</a:t>
            </a:r>
            <a:r>
              <a:rPr lang="en-IN" dirty="0" smtClean="0"/>
              <a:t>”</a:t>
            </a:r>
          </a:p>
          <a:p>
            <a:pPr algn="just"/>
            <a:r>
              <a:rPr lang="en-IN" dirty="0" smtClean="0"/>
              <a:t> Social engineering is on rise to </a:t>
            </a:r>
            <a:r>
              <a:rPr lang="en-IN" dirty="0" err="1" smtClean="0"/>
              <a:t>propogate</a:t>
            </a:r>
            <a:r>
              <a:rPr lang="en-IN" dirty="0" smtClean="0"/>
              <a:t> malware by using malware.doc, </a:t>
            </a:r>
            <a:r>
              <a:rPr lang="en-IN" dirty="0" err="1" smtClean="0"/>
              <a:t>pdf</a:t>
            </a:r>
            <a:r>
              <a:rPr lang="en-IN" dirty="0" smtClean="0"/>
              <a:t>, codec files, </a:t>
            </a:r>
            <a:r>
              <a:rPr lang="en-IN" dirty="0" err="1" smtClean="0"/>
              <a:t>autorun</a:t>
            </a:r>
            <a:r>
              <a:rPr lang="en-IN" dirty="0" smtClean="0"/>
              <a:t> methods.</a:t>
            </a:r>
          </a:p>
          <a:p>
            <a:pPr algn="just">
              <a:buNone/>
            </a:pPr>
            <a:endParaRPr lang="en-IN" dirty="0" smtClean="0"/>
          </a:p>
          <a:p>
            <a:pPr algn="just"/>
            <a:r>
              <a:rPr lang="en-IN" b="1" dirty="0" err="1" smtClean="0"/>
              <a:t>Spams</a:t>
            </a:r>
            <a:endParaRPr lang="en-IN" b="1" dirty="0" smtClean="0"/>
          </a:p>
          <a:p>
            <a:pPr algn="just">
              <a:buNone/>
            </a:pPr>
            <a:r>
              <a:rPr lang="en-IN" dirty="0" smtClean="0"/>
              <a:t>	Spam message containing  image based, GIF containing complicated HTML frame that intersperse the actual message text.</a:t>
            </a:r>
          </a:p>
          <a:p>
            <a:pPr algn="just"/>
            <a:endParaRPr lang="en-US" dirty="0" smtClean="0"/>
          </a:p>
          <a:p>
            <a:pPr algn="just">
              <a:buNone/>
            </a:pPr>
            <a:endParaRPr lang="en-IN" dirty="0"/>
          </a:p>
        </p:txBody>
      </p:sp>
      <p:sp>
        <p:nvSpPr>
          <p:cNvPr id="5" name="Date Placeholder 4"/>
          <p:cNvSpPr>
            <a:spLocks noGrp="1"/>
          </p:cNvSpPr>
          <p:nvPr>
            <p:ph type="dt" sz="half" idx="10"/>
          </p:nvPr>
        </p:nvSpPr>
        <p:spPr>
          <a:xfrm>
            <a:off x="152400" y="6631098"/>
            <a:ext cx="2002464" cy="226902"/>
          </a:xfrm>
        </p:spPr>
        <p:txBody>
          <a:bodyPr/>
          <a:lstStyle/>
          <a:p>
            <a:fld id="{6EF5B6E7-0F92-4144-B382-544B98BD7FBE}" type="datetime1">
              <a:rPr lang="en-US" smtClean="0"/>
              <a:pPr/>
              <a:t>4/12/2010</a:t>
            </a:fld>
            <a:endParaRPr lang="en-US" dirty="0"/>
          </a:p>
        </p:txBody>
      </p:sp>
      <p:sp>
        <p:nvSpPr>
          <p:cNvPr id="6" name="Footer Placeholder 5"/>
          <p:cNvSpPr>
            <a:spLocks noGrp="1"/>
          </p:cNvSpPr>
          <p:nvPr>
            <p:ph type="ftr" sz="quarter" idx="11"/>
          </p:nvPr>
        </p:nvSpPr>
        <p:spPr>
          <a:xfrm>
            <a:off x="2514600" y="6629400"/>
            <a:ext cx="3657600" cy="228600"/>
          </a:xfrm>
        </p:spPr>
        <p:txBody>
          <a:bodyPr/>
          <a:lstStyle/>
          <a:p>
            <a:r>
              <a:rPr lang="en-US" dirty="0" smtClean="0"/>
              <a:t>Indian Institute of Information Technology, Allahabad</a:t>
            </a:r>
            <a:endParaRPr lang="en-US" dirty="0"/>
          </a:p>
        </p:txBody>
      </p:sp>
      <p:sp>
        <p:nvSpPr>
          <p:cNvPr id="7" name="Slide Number Placeholder 6"/>
          <p:cNvSpPr>
            <a:spLocks noGrp="1"/>
          </p:cNvSpPr>
          <p:nvPr>
            <p:ph type="sldNum" sz="quarter" idx="12"/>
          </p:nvPr>
        </p:nvSpPr>
        <p:spPr>
          <a:xfrm>
            <a:off x="7696200" y="6629400"/>
            <a:ext cx="438984" cy="228600"/>
          </a:xfrm>
        </p:spPr>
        <p:txBody>
          <a:bodyPr/>
          <a:lstStyle/>
          <a:p>
            <a:fld id="{34284EC7-C1D3-46DE-BF64-39EFFE80E17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152400"/>
            <a:ext cx="7242048" cy="685800"/>
          </a:xfrm>
        </p:spPr>
        <p:txBody>
          <a:bodyPr>
            <a:normAutofit/>
          </a:bodyPr>
          <a:lstStyle/>
          <a:p>
            <a:pPr algn="ctr"/>
            <a:r>
              <a:rPr lang="en-US" sz="2800" dirty="0">
                <a:solidFill>
                  <a:srgbClr val="660033"/>
                </a:solidFill>
                <a:latin typeface="Garamond" pitchFamily="18" charset="0"/>
              </a:rPr>
              <a:t>Hi-tech Terrorism – A Closer Look</a:t>
            </a:r>
          </a:p>
        </p:txBody>
      </p:sp>
      <p:sp>
        <p:nvSpPr>
          <p:cNvPr id="273411" name="Rectangle 3"/>
          <p:cNvSpPr>
            <a:spLocks noGrp="1" noChangeArrowheads="1"/>
          </p:cNvSpPr>
          <p:nvPr>
            <p:ph type="body" sz="half" idx="1"/>
          </p:nvPr>
        </p:nvSpPr>
        <p:spPr>
          <a:xfrm>
            <a:off x="381000" y="2057401"/>
            <a:ext cx="3124200" cy="2895600"/>
          </a:xfrm>
        </p:spPr>
        <p:txBody>
          <a:bodyPr>
            <a:normAutofit/>
          </a:bodyPr>
          <a:lstStyle/>
          <a:p>
            <a:r>
              <a:rPr lang="en-US" sz="1800" b="1" dirty="0">
                <a:latin typeface="Garamond" pitchFamily="18" charset="0"/>
              </a:rPr>
              <a:t>Psychological Warfare</a:t>
            </a:r>
          </a:p>
          <a:p>
            <a:pPr>
              <a:buNone/>
            </a:pPr>
            <a:endParaRPr lang="en-US" sz="1800" dirty="0">
              <a:latin typeface="Garamond" pitchFamily="18" charset="0"/>
            </a:endParaRPr>
          </a:p>
          <a:p>
            <a:r>
              <a:rPr lang="en-US" sz="1800" b="1" dirty="0">
                <a:latin typeface="Garamond" pitchFamily="18" charset="0"/>
              </a:rPr>
              <a:t>Publicity and Propaganda</a:t>
            </a:r>
          </a:p>
          <a:p>
            <a:endParaRPr lang="en-US" sz="1800" b="1" dirty="0">
              <a:latin typeface="Garamond" pitchFamily="18" charset="0"/>
            </a:endParaRPr>
          </a:p>
          <a:p>
            <a:r>
              <a:rPr lang="en-US" sz="1800" b="1" dirty="0">
                <a:latin typeface="Garamond" pitchFamily="18" charset="0"/>
              </a:rPr>
              <a:t>Data Mining</a:t>
            </a:r>
          </a:p>
          <a:p>
            <a:endParaRPr lang="en-US" sz="1800" b="1" dirty="0">
              <a:latin typeface="Garamond" pitchFamily="18" charset="0"/>
            </a:endParaRPr>
          </a:p>
          <a:p>
            <a:r>
              <a:rPr lang="en-US" sz="1800" b="1" dirty="0">
                <a:latin typeface="Garamond" pitchFamily="18" charset="0"/>
              </a:rPr>
              <a:t>Fundraising</a:t>
            </a:r>
          </a:p>
          <a:p>
            <a:endParaRPr lang="en-US" sz="1800" b="1" dirty="0">
              <a:latin typeface="Garamond" pitchFamily="18" charset="0"/>
            </a:endParaRPr>
          </a:p>
          <a:p>
            <a:endParaRPr lang="en-US" sz="1800" b="1" dirty="0">
              <a:latin typeface="Garamond" pitchFamily="18" charset="0"/>
            </a:endParaRPr>
          </a:p>
        </p:txBody>
      </p:sp>
      <p:sp>
        <p:nvSpPr>
          <p:cNvPr id="273413" name="Rectangle 5"/>
          <p:cNvSpPr>
            <a:spLocks noGrp="1" noChangeArrowheads="1"/>
          </p:cNvSpPr>
          <p:nvPr>
            <p:ph type="body" sz="half" idx="2"/>
          </p:nvPr>
        </p:nvSpPr>
        <p:spPr>
          <a:xfrm>
            <a:off x="4724400" y="1981200"/>
            <a:ext cx="3352800" cy="3276601"/>
          </a:xfrm>
        </p:spPr>
        <p:txBody>
          <a:bodyPr/>
          <a:lstStyle/>
          <a:p>
            <a:r>
              <a:rPr lang="en-US" sz="1800" b="1" dirty="0">
                <a:latin typeface="Garamond" pitchFamily="18" charset="0"/>
              </a:rPr>
              <a:t>Networking</a:t>
            </a:r>
          </a:p>
          <a:p>
            <a:endParaRPr lang="en-US" sz="1800" b="1" dirty="0">
              <a:latin typeface="Garamond" pitchFamily="18" charset="0"/>
            </a:endParaRPr>
          </a:p>
          <a:p>
            <a:r>
              <a:rPr lang="en-US" sz="1800" b="1" dirty="0">
                <a:latin typeface="Garamond" pitchFamily="18" charset="0"/>
              </a:rPr>
              <a:t>Recruitment and Mobilization</a:t>
            </a:r>
          </a:p>
          <a:p>
            <a:endParaRPr lang="en-US" sz="1800" b="1" dirty="0">
              <a:latin typeface="Garamond" pitchFamily="18" charset="0"/>
            </a:endParaRPr>
          </a:p>
          <a:p>
            <a:r>
              <a:rPr lang="en-US" sz="1800" b="1" dirty="0">
                <a:latin typeface="Garamond" pitchFamily="18" charset="0"/>
              </a:rPr>
              <a:t>Sharing Information</a:t>
            </a:r>
          </a:p>
          <a:p>
            <a:endParaRPr lang="en-US" sz="1800" b="1" dirty="0">
              <a:latin typeface="Garamond" pitchFamily="18" charset="0"/>
            </a:endParaRPr>
          </a:p>
          <a:p>
            <a:r>
              <a:rPr lang="en-US" sz="1800" b="1" dirty="0">
                <a:latin typeface="Garamond" pitchFamily="18" charset="0"/>
              </a:rPr>
              <a:t>Planning and Coordination</a:t>
            </a:r>
          </a:p>
        </p:txBody>
      </p:sp>
      <p:sp>
        <p:nvSpPr>
          <p:cNvPr id="273412" name="Rectangle 4"/>
          <p:cNvSpPr>
            <a:spLocks noChangeArrowheads="1"/>
          </p:cNvSpPr>
          <p:nvPr/>
        </p:nvSpPr>
        <p:spPr bwMode="auto">
          <a:xfrm>
            <a:off x="2514600" y="1066800"/>
            <a:ext cx="3587750" cy="366713"/>
          </a:xfrm>
          <a:prstGeom prst="rect">
            <a:avLst/>
          </a:prstGeom>
          <a:noFill/>
          <a:ln w="9525">
            <a:noFill/>
            <a:miter lim="800000"/>
            <a:headEnd/>
            <a:tailEnd/>
          </a:ln>
          <a:effectLst/>
        </p:spPr>
        <p:txBody>
          <a:bodyPr wrap="none">
            <a:spAutoFit/>
          </a:bodyPr>
          <a:lstStyle/>
          <a:p>
            <a:r>
              <a:rPr lang="en-US" b="1" dirty="0"/>
              <a:t>How Terrorists Use the Internet</a:t>
            </a:r>
          </a:p>
        </p:txBody>
      </p:sp>
      <p:sp>
        <p:nvSpPr>
          <p:cNvPr id="8" name="Date Placeholder 7"/>
          <p:cNvSpPr>
            <a:spLocks noGrp="1"/>
          </p:cNvSpPr>
          <p:nvPr>
            <p:ph type="dt" sz="half" idx="10"/>
          </p:nvPr>
        </p:nvSpPr>
        <p:spPr>
          <a:xfrm>
            <a:off x="0" y="6631098"/>
            <a:ext cx="2002464" cy="226902"/>
          </a:xfrm>
        </p:spPr>
        <p:txBody>
          <a:bodyPr/>
          <a:lstStyle/>
          <a:p>
            <a:fld id="{21598F5B-A7F5-45F9-B196-64BE3E160326}" type="datetime1">
              <a:rPr lang="en-US" smtClean="0"/>
              <a:pPr/>
              <a:t>4/12/2010</a:t>
            </a:fld>
            <a:endParaRPr lang="en-US" dirty="0"/>
          </a:p>
        </p:txBody>
      </p:sp>
      <p:sp>
        <p:nvSpPr>
          <p:cNvPr id="9" name="Slide Number Placeholder 8"/>
          <p:cNvSpPr>
            <a:spLocks noGrp="1"/>
          </p:cNvSpPr>
          <p:nvPr>
            <p:ph type="sldNum" sz="quarter" idx="12"/>
          </p:nvPr>
        </p:nvSpPr>
        <p:spPr>
          <a:xfrm>
            <a:off x="7543800" y="6629400"/>
            <a:ext cx="588336" cy="228600"/>
          </a:xfrm>
        </p:spPr>
        <p:txBody>
          <a:bodyPr/>
          <a:lstStyle/>
          <a:p>
            <a:fld id="{34284EC7-C1D3-46DE-BF64-39EFFE80E17F}" type="slidenum">
              <a:rPr lang="en-US" smtClean="0"/>
              <a:pPr/>
              <a:t>8</a:t>
            </a:fld>
            <a:endParaRPr lang="en-US" dirty="0"/>
          </a:p>
        </p:txBody>
      </p:sp>
      <p:sp>
        <p:nvSpPr>
          <p:cNvPr id="10" name="Footer Placeholder 9"/>
          <p:cNvSpPr>
            <a:spLocks noGrp="1"/>
          </p:cNvSpPr>
          <p:nvPr>
            <p:ph type="ftr" sz="quarter" idx="11"/>
          </p:nvPr>
        </p:nvSpPr>
        <p:spPr>
          <a:xfrm>
            <a:off x="2438400" y="6553200"/>
            <a:ext cx="3657600" cy="304800"/>
          </a:xfrm>
        </p:spPr>
        <p:txBody>
          <a:bodyPr/>
          <a:lstStyle/>
          <a:p>
            <a:r>
              <a:rPr lang="en-US" dirty="0" smtClean="0"/>
              <a:t>Indian Institute of Information Technology, Allahabad</a:t>
            </a:r>
            <a:endParaRPr lang="en-US" dirty="0"/>
          </a:p>
        </p:txBody>
      </p:sp>
      <p:pic>
        <p:nvPicPr>
          <p:cNvPr id="1028" name="Picture 4"/>
          <p:cNvPicPr>
            <a:picLocks noChangeAspect="1" noChangeArrowheads="1"/>
          </p:cNvPicPr>
          <p:nvPr/>
        </p:nvPicPr>
        <p:blipFill>
          <a:blip r:embed="rId2">
            <a:lum bright="-30000" contrast="40000"/>
          </a:blip>
          <a:srcRect/>
          <a:stretch>
            <a:fillRect/>
          </a:stretch>
        </p:blipFill>
        <p:spPr bwMode="auto">
          <a:xfrm>
            <a:off x="838200" y="5105400"/>
            <a:ext cx="70866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05400" y="152400"/>
            <a:ext cx="3712698" cy="838200"/>
          </a:xfrm>
        </p:spPr>
        <p:txBody>
          <a:bodyPr>
            <a:normAutofit fontScale="90000"/>
          </a:bodyPr>
          <a:lstStyle/>
          <a:p>
            <a:pPr algn="ctr"/>
            <a:r>
              <a:rPr lang="en-US" sz="2000" dirty="0" smtClean="0"/>
              <a:t>Information flow behind 26/11</a:t>
            </a:r>
            <a:br>
              <a:rPr lang="en-US" sz="2000" dirty="0" smtClean="0"/>
            </a:br>
            <a:r>
              <a:rPr lang="en-US" sz="2000" dirty="0" smtClean="0"/>
              <a:t>Overview</a:t>
            </a:r>
            <a:endParaRPr lang="en-US" sz="2000" dirty="0"/>
          </a:p>
        </p:txBody>
      </p:sp>
      <p:sp>
        <p:nvSpPr>
          <p:cNvPr id="10" name="Text Placeholder 9"/>
          <p:cNvSpPr>
            <a:spLocks noGrp="1"/>
          </p:cNvSpPr>
          <p:nvPr>
            <p:ph type="body" sz="half" idx="2"/>
          </p:nvPr>
        </p:nvSpPr>
        <p:spPr>
          <a:xfrm>
            <a:off x="5181600" y="1143000"/>
            <a:ext cx="3636498" cy="4876800"/>
          </a:xfrm>
        </p:spPr>
        <p:txBody>
          <a:bodyPr>
            <a:noAutofit/>
          </a:bodyPr>
          <a:lstStyle/>
          <a:p>
            <a:pPr lvl="1" algn="just"/>
            <a:r>
              <a:rPr lang="en-US" sz="2400" dirty="0" smtClean="0">
                <a:solidFill>
                  <a:srgbClr val="002060"/>
                </a:solidFill>
                <a:latin typeface="Garamond" pitchFamily="18" charset="0"/>
              </a:rPr>
              <a:t>Nov. 26</a:t>
            </a:r>
            <a:r>
              <a:rPr lang="en-US" sz="2400" baseline="30000" dirty="0" smtClean="0">
                <a:solidFill>
                  <a:srgbClr val="002060"/>
                </a:solidFill>
                <a:latin typeface="Garamond" pitchFamily="18" charset="0"/>
              </a:rPr>
              <a:t>th</a:t>
            </a:r>
            <a:r>
              <a:rPr lang="en-US" sz="2400" dirty="0" smtClean="0">
                <a:solidFill>
                  <a:srgbClr val="002060"/>
                </a:solidFill>
                <a:latin typeface="Garamond" pitchFamily="18" charset="0"/>
              </a:rPr>
              <a:t>, ~Nov. 29</a:t>
            </a:r>
            <a:r>
              <a:rPr lang="en-US" sz="2400" baseline="30000" dirty="0" smtClean="0">
                <a:solidFill>
                  <a:srgbClr val="002060"/>
                </a:solidFill>
                <a:latin typeface="Garamond" pitchFamily="18" charset="0"/>
              </a:rPr>
              <a:t>th</a:t>
            </a:r>
            <a:r>
              <a:rPr lang="en-US" sz="2400" dirty="0" smtClean="0">
                <a:solidFill>
                  <a:srgbClr val="002060"/>
                </a:solidFill>
                <a:latin typeface="Garamond" pitchFamily="18" charset="0"/>
              </a:rPr>
              <a:t>, 2008</a:t>
            </a:r>
          </a:p>
          <a:p>
            <a:pPr lvl="1" algn="just"/>
            <a:r>
              <a:rPr lang="en-US" sz="2400" dirty="0" smtClean="0">
                <a:solidFill>
                  <a:srgbClr val="002060"/>
                </a:solidFill>
                <a:latin typeface="Garamond" pitchFamily="18" charset="0"/>
              </a:rPr>
              <a:t>Attack mounted by 10 </a:t>
            </a:r>
            <a:r>
              <a:rPr lang="en-US" sz="2400" dirty="0" smtClean="0">
                <a:solidFill>
                  <a:srgbClr val="002060"/>
                </a:solidFill>
                <a:latin typeface="Garamond" pitchFamily="18" charset="0"/>
              </a:rPr>
              <a:t>Person </a:t>
            </a:r>
            <a:r>
              <a:rPr lang="en-US" sz="2400" dirty="0" smtClean="0">
                <a:solidFill>
                  <a:srgbClr val="002060"/>
                </a:solidFill>
                <a:latin typeface="Garamond" pitchFamily="18" charset="0"/>
              </a:rPr>
              <a:t>terrorists of the </a:t>
            </a:r>
            <a:r>
              <a:rPr lang="en-US" sz="2400" dirty="0" err="1" smtClean="0">
                <a:solidFill>
                  <a:srgbClr val="002060"/>
                </a:solidFill>
                <a:latin typeface="Garamond" pitchFamily="18" charset="0"/>
              </a:rPr>
              <a:t>Lashkar</a:t>
            </a:r>
            <a:r>
              <a:rPr lang="en-US" sz="2400" dirty="0" smtClean="0">
                <a:solidFill>
                  <a:srgbClr val="002060"/>
                </a:solidFill>
                <a:latin typeface="Garamond" pitchFamily="18" charset="0"/>
              </a:rPr>
              <a:t>-e-</a:t>
            </a:r>
            <a:r>
              <a:rPr lang="en-US" sz="2400" dirty="0" err="1" smtClean="0">
                <a:solidFill>
                  <a:srgbClr val="002060"/>
                </a:solidFill>
                <a:latin typeface="Garamond" pitchFamily="18" charset="0"/>
              </a:rPr>
              <a:t>Toiba</a:t>
            </a:r>
            <a:r>
              <a:rPr lang="en-US" sz="2400" dirty="0" smtClean="0">
                <a:solidFill>
                  <a:srgbClr val="002060"/>
                </a:solidFill>
                <a:latin typeface="Garamond" pitchFamily="18" charset="0"/>
              </a:rPr>
              <a:t> (LET) group</a:t>
            </a:r>
          </a:p>
          <a:p>
            <a:pPr lvl="1" algn="just"/>
            <a:r>
              <a:rPr lang="en-US" sz="2400" dirty="0" smtClean="0">
                <a:solidFill>
                  <a:srgbClr val="002060"/>
                </a:solidFill>
                <a:latin typeface="Garamond" pitchFamily="18" charset="0"/>
              </a:rPr>
              <a:t>166 people killed, at least 303 people wounded.</a:t>
            </a:r>
          </a:p>
          <a:p>
            <a:pPr lvl="1" algn="just"/>
            <a:r>
              <a:rPr lang="en-US" sz="2400" dirty="0" smtClean="0">
                <a:solidFill>
                  <a:srgbClr val="002060"/>
                </a:solidFill>
                <a:latin typeface="Garamond" pitchFamily="18" charset="0"/>
              </a:rPr>
              <a:t>Loss of $ 10 Million approx.</a:t>
            </a:r>
          </a:p>
          <a:p>
            <a:pPr lvl="1" algn="just"/>
            <a:endParaRPr lang="en-US" sz="2400" dirty="0">
              <a:solidFill>
                <a:srgbClr val="002060"/>
              </a:solidFill>
              <a:latin typeface="Garamond" pitchFamily="18" charset="0"/>
            </a:endParaRPr>
          </a:p>
        </p:txBody>
      </p:sp>
      <p:sp>
        <p:nvSpPr>
          <p:cNvPr id="5" name="Date Placeholder 4"/>
          <p:cNvSpPr>
            <a:spLocks noGrp="1"/>
          </p:cNvSpPr>
          <p:nvPr>
            <p:ph type="dt" sz="half" idx="10"/>
          </p:nvPr>
        </p:nvSpPr>
        <p:spPr>
          <a:xfrm>
            <a:off x="152400" y="6478698"/>
            <a:ext cx="2002464" cy="226902"/>
          </a:xfrm>
        </p:spPr>
        <p:txBody>
          <a:bodyPr/>
          <a:lstStyle/>
          <a:p>
            <a:fld id="{6EF5B6E7-0F92-4144-B382-544B98BD7FBE}" type="datetime1">
              <a:rPr lang="en-US" smtClean="0"/>
              <a:pPr/>
              <a:t>4/12/2010</a:t>
            </a:fld>
            <a:endParaRPr lang="en-US" dirty="0"/>
          </a:p>
        </p:txBody>
      </p:sp>
      <p:sp>
        <p:nvSpPr>
          <p:cNvPr id="6" name="Footer Placeholder 5"/>
          <p:cNvSpPr>
            <a:spLocks noGrp="1"/>
          </p:cNvSpPr>
          <p:nvPr>
            <p:ph type="ftr" sz="quarter" idx="11"/>
          </p:nvPr>
        </p:nvSpPr>
        <p:spPr>
          <a:xfrm>
            <a:off x="2667000" y="6557946"/>
            <a:ext cx="3657600" cy="228600"/>
          </a:xfrm>
        </p:spPr>
        <p:txBody>
          <a:bodyPr/>
          <a:lstStyle/>
          <a:p>
            <a:r>
              <a:rPr lang="en-US" dirty="0" smtClean="0"/>
              <a:t>Indian Institute of Information Technology, Allahabad</a:t>
            </a:r>
            <a:endParaRPr lang="en-US" dirty="0"/>
          </a:p>
        </p:txBody>
      </p:sp>
      <p:sp>
        <p:nvSpPr>
          <p:cNvPr id="7" name="Slide Number Placeholder 6"/>
          <p:cNvSpPr>
            <a:spLocks noGrp="1"/>
          </p:cNvSpPr>
          <p:nvPr>
            <p:ph type="sldNum" sz="quarter" idx="12"/>
          </p:nvPr>
        </p:nvSpPr>
        <p:spPr>
          <a:xfrm>
            <a:off x="8403264" y="6553200"/>
            <a:ext cx="588336" cy="231648"/>
          </a:xfrm>
        </p:spPr>
        <p:txBody>
          <a:bodyPr/>
          <a:lstStyle/>
          <a:p>
            <a:r>
              <a:rPr lang="en-US" dirty="0" smtClean="0"/>
              <a:t>	</a:t>
            </a:r>
            <a:fld id="{34284EC7-C1D3-46DE-BF64-39EFFE80E17F}" type="slidenum">
              <a:rPr lang="en-US" smtClean="0"/>
              <a:pPr/>
              <a:t>9</a:t>
            </a:fld>
            <a:endParaRPr lang="en-US" dirty="0"/>
          </a:p>
        </p:txBody>
      </p:sp>
      <p:pic>
        <p:nvPicPr>
          <p:cNvPr id="13" name="Picture Placeholder 12" descr="3062552495_88a470258f_b.jpg"/>
          <p:cNvPicPr>
            <a:picLocks noGrp="1" noChangeAspect="1"/>
          </p:cNvPicPr>
          <p:nvPr>
            <p:ph type="pic" idx="1"/>
          </p:nvPr>
        </p:nvPicPr>
        <p:blipFill>
          <a:blip r:embed="rId2"/>
          <a:srcRect l="16784" r="16784"/>
          <a:stretch>
            <a:fillRect/>
          </a:stretch>
        </p:blipFill>
        <p:spPr>
          <a:xfrm>
            <a:off x="663682" y="1041002"/>
            <a:ext cx="4136918" cy="420624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1398</TotalTime>
  <Words>1345</Words>
  <Application>Microsoft Office PowerPoint</Application>
  <PresentationFormat>On-screen Show (4:3)</PresentationFormat>
  <Paragraphs>256</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  The role of developing nation towards combating cyber warfare: An insight on the social network behind a terrorist attack</vt:lpstr>
      <vt:lpstr>OVERVIEW OF THE size Indian IcT Market</vt:lpstr>
      <vt:lpstr>Statistics by NASSCOM</vt:lpstr>
      <vt:lpstr> Transition of the security market</vt:lpstr>
      <vt:lpstr>Exploring the network</vt:lpstr>
      <vt:lpstr>Hi-Tech Terrorism –  Global Presence</vt:lpstr>
      <vt:lpstr>ATTACK handled by cert-in</vt:lpstr>
      <vt:lpstr>Hi-tech Terrorism – A Closer Look</vt:lpstr>
      <vt:lpstr>Information flow behind 26/11 Overview</vt:lpstr>
      <vt:lpstr>Information Warfare Information Superiority – Terrorist Perspectives</vt:lpstr>
      <vt:lpstr>Information Warfare Information Superiority – Terrorist Perspectives</vt:lpstr>
      <vt:lpstr>Role of technology behind the attack</vt:lpstr>
      <vt:lpstr>SOME MORE facts</vt:lpstr>
      <vt:lpstr>Modeling the cyber terrorists</vt:lpstr>
      <vt:lpstr>Interesting facts</vt:lpstr>
      <vt:lpstr>What is required?</vt:lpstr>
      <vt:lpstr>Indian Scenario</vt:lpstr>
      <vt:lpstr>Post 26/11 Attack the changes in the legislation </vt:lpstr>
      <vt:lpstr>Slide 19</vt:lpstr>
      <vt:lpstr>Slide 20</vt:lpstr>
      <vt:lpstr>Slide 21</vt:lpstr>
      <vt:lpstr>Slide 22</vt:lpstr>
      <vt:lpstr>Capacity Development</vt:lpstr>
      <vt:lpstr>Courses been offered</vt:lpstr>
      <vt:lpstr> Thank you</vt:lpstr>
      <vt:lpstr>REFERENCE:</vt:lpstr>
    </vt:vector>
  </TitlesOfParts>
  <Company>IIITA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developing nation towards combating cyber warfare</dc:title>
  <dc:creator>Student</dc:creator>
  <cp:lastModifiedBy>ss</cp:lastModifiedBy>
  <cp:revision>99</cp:revision>
  <dcterms:created xsi:type="dcterms:W3CDTF">2010-03-31T07:22:21Z</dcterms:created>
  <dcterms:modified xsi:type="dcterms:W3CDTF">2010-04-12T05:04:21Z</dcterms:modified>
</cp:coreProperties>
</file>