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64" r:id="rId4"/>
    <p:sldId id="263" r:id="rId5"/>
    <p:sldId id="267" r:id="rId6"/>
    <p:sldId id="266" r:id="rId7"/>
    <p:sldId id="265" r:id="rId8"/>
    <p:sldId id="257" r:id="rId9"/>
    <p:sldId id="268" r:id="rId10"/>
    <p:sldId id="258" r:id="rId11"/>
    <p:sldId id="259" r:id="rId12"/>
    <p:sldId id="260" r:id="rId13"/>
    <p:sldId id="26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67BE8D-8965-4A93-9E2D-9A35BD8E6218}" type="doc">
      <dgm:prSet loTypeId="urn:microsoft.com/office/officeart/2008/layout/VerticalCurv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kumimoji="1" lang="ja-JP" altLang="en-US"/>
        </a:p>
      </dgm:t>
    </dgm:pt>
    <dgm:pt modelId="{5B7459D7-E2A6-4776-B059-4EAFD7E9F02D}">
      <dgm:prSet phldrT="[Text]"/>
      <dgm:spPr/>
      <dgm:t>
        <a:bodyPr/>
        <a:lstStyle/>
        <a:p>
          <a:r>
            <a:rPr kumimoji="1" lang="en-US" altLang="ja-JP" dirty="0"/>
            <a:t>Coherency</a:t>
          </a:r>
          <a:endParaRPr kumimoji="1" lang="ja-JP" altLang="en-US"/>
        </a:p>
      </dgm:t>
    </dgm:pt>
    <dgm:pt modelId="{24EBE254-EB68-4543-B4B4-71C15C70F6CD}" type="parTrans" cxnId="{59F0EF13-BADC-4B74-892B-E6DBE9EE6FDF}">
      <dgm:prSet/>
      <dgm:spPr/>
      <dgm:t>
        <a:bodyPr/>
        <a:lstStyle/>
        <a:p>
          <a:endParaRPr kumimoji="1" lang="ja-JP" altLang="en-US"/>
        </a:p>
      </dgm:t>
    </dgm:pt>
    <dgm:pt modelId="{19047FB2-2929-4160-96BA-3DD0A904AB17}" type="sibTrans" cxnId="{59F0EF13-BADC-4B74-892B-E6DBE9EE6FDF}">
      <dgm:prSet/>
      <dgm:spPr/>
      <dgm:t>
        <a:bodyPr/>
        <a:lstStyle/>
        <a:p>
          <a:endParaRPr kumimoji="1" lang="ja-JP" altLang="en-US"/>
        </a:p>
      </dgm:t>
    </dgm:pt>
    <dgm:pt modelId="{4662CDAF-4E77-43FA-B948-AD02A00CAC02}">
      <dgm:prSet phldrT="[Text]"/>
      <dgm:spPr/>
      <dgm:t>
        <a:bodyPr/>
        <a:lstStyle/>
        <a:p>
          <a:r>
            <a:rPr kumimoji="1" lang="en-US" altLang="ja-JP" dirty="0"/>
            <a:t>Integrity</a:t>
          </a:r>
          <a:endParaRPr kumimoji="1" lang="ja-JP" altLang="en-US"/>
        </a:p>
      </dgm:t>
    </dgm:pt>
    <dgm:pt modelId="{69702AF6-1D15-41B3-A34C-E40FE6834443}" type="parTrans" cxnId="{30BF3620-EFD2-4FB0-8A49-C77004236C4F}">
      <dgm:prSet/>
      <dgm:spPr/>
      <dgm:t>
        <a:bodyPr/>
        <a:lstStyle/>
        <a:p>
          <a:endParaRPr kumimoji="1" lang="ja-JP" altLang="en-US"/>
        </a:p>
      </dgm:t>
    </dgm:pt>
    <dgm:pt modelId="{1028FDD4-443F-4EBE-9C01-9A55DFCCB949}" type="sibTrans" cxnId="{30BF3620-EFD2-4FB0-8A49-C77004236C4F}">
      <dgm:prSet/>
      <dgm:spPr/>
      <dgm:t>
        <a:bodyPr/>
        <a:lstStyle/>
        <a:p>
          <a:endParaRPr kumimoji="1" lang="ja-JP" altLang="en-US"/>
        </a:p>
      </dgm:t>
    </dgm:pt>
    <dgm:pt modelId="{97775BAF-B6A3-4E27-9936-970903B941EE}">
      <dgm:prSet phldrT="[Text]"/>
      <dgm:spPr/>
      <dgm:t>
        <a:bodyPr/>
        <a:lstStyle/>
        <a:p>
          <a:r>
            <a:rPr kumimoji="1" lang="en-US" altLang="ja-JP" dirty="0"/>
            <a:t>Speed</a:t>
          </a:r>
          <a:endParaRPr kumimoji="1" lang="ja-JP" altLang="en-US"/>
        </a:p>
      </dgm:t>
    </dgm:pt>
    <dgm:pt modelId="{FBEEB52D-2F86-4AA0-A824-ABDDEA7200EA}" type="parTrans" cxnId="{6DBBEB13-B280-4804-89E0-72F07D05B659}">
      <dgm:prSet/>
      <dgm:spPr/>
      <dgm:t>
        <a:bodyPr/>
        <a:lstStyle/>
        <a:p>
          <a:endParaRPr kumimoji="1" lang="ja-JP" altLang="en-US"/>
        </a:p>
      </dgm:t>
    </dgm:pt>
    <dgm:pt modelId="{BBD30598-3499-449D-B169-4F487A0D5663}" type="sibTrans" cxnId="{6DBBEB13-B280-4804-89E0-72F07D05B659}">
      <dgm:prSet/>
      <dgm:spPr/>
      <dgm:t>
        <a:bodyPr/>
        <a:lstStyle/>
        <a:p>
          <a:endParaRPr kumimoji="1" lang="ja-JP" altLang="en-US"/>
        </a:p>
      </dgm:t>
    </dgm:pt>
    <dgm:pt modelId="{9C56CEE1-4D09-4C05-8F10-76314E27B7B9}">
      <dgm:prSet phldrT="[Text]"/>
      <dgm:spPr/>
      <dgm:t>
        <a:bodyPr/>
        <a:lstStyle/>
        <a:p>
          <a:r>
            <a:rPr kumimoji="1" lang="en-US" altLang="ja-JP" dirty="0"/>
            <a:t>Availability</a:t>
          </a:r>
          <a:endParaRPr kumimoji="1" lang="ja-JP" altLang="en-US"/>
        </a:p>
      </dgm:t>
    </dgm:pt>
    <dgm:pt modelId="{FDD675C5-0A91-4439-B105-D25045A7D79E}" type="parTrans" cxnId="{009BBA2C-7ADA-48D0-8B8D-3BDBE57D142C}">
      <dgm:prSet/>
      <dgm:spPr/>
      <dgm:t>
        <a:bodyPr/>
        <a:lstStyle/>
        <a:p>
          <a:endParaRPr kumimoji="1" lang="ja-JP" altLang="en-US"/>
        </a:p>
      </dgm:t>
    </dgm:pt>
    <dgm:pt modelId="{20DCCC39-CA1B-4246-A203-1316A03D48A1}" type="sibTrans" cxnId="{009BBA2C-7ADA-48D0-8B8D-3BDBE57D142C}">
      <dgm:prSet/>
      <dgm:spPr/>
      <dgm:t>
        <a:bodyPr/>
        <a:lstStyle/>
        <a:p>
          <a:endParaRPr kumimoji="1" lang="ja-JP" altLang="en-US"/>
        </a:p>
      </dgm:t>
    </dgm:pt>
    <dgm:pt modelId="{E593C7CA-B167-4B13-A9A5-3AC39998446D}">
      <dgm:prSet phldrT="[Text]"/>
      <dgm:spPr/>
      <dgm:t>
        <a:bodyPr/>
        <a:lstStyle/>
        <a:p>
          <a:r>
            <a:rPr kumimoji="1" lang="en-US" altLang="ja-JP" dirty="0"/>
            <a:t>Resiliency</a:t>
          </a:r>
          <a:endParaRPr kumimoji="1" lang="ja-JP" altLang="en-US"/>
        </a:p>
      </dgm:t>
    </dgm:pt>
    <dgm:pt modelId="{2DC31428-B7F9-4236-ACA5-1B0ECADFEFB7}" type="parTrans" cxnId="{D6C25FCD-D02B-44CC-A4B5-E7A6F87D0D30}">
      <dgm:prSet/>
      <dgm:spPr/>
      <dgm:t>
        <a:bodyPr/>
        <a:lstStyle/>
        <a:p>
          <a:endParaRPr kumimoji="1" lang="ja-JP" altLang="en-US"/>
        </a:p>
      </dgm:t>
    </dgm:pt>
    <dgm:pt modelId="{686356CD-30CD-415A-818D-42035F522CDF}" type="sibTrans" cxnId="{D6C25FCD-D02B-44CC-A4B5-E7A6F87D0D30}">
      <dgm:prSet/>
      <dgm:spPr/>
      <dgm:t>
        <a:bodyPr/>
        <a:lstStyle/>
        <a:p>
          <a:endParaRPr kumimoji="1" lang="ja-JP" altLang="en-US"/>
        </a:p>
      </dgm:t>
    </dgm:pt>
    <dgm:pt modelId="{B80FE817-CF89-4819-A43C-CDBBFE136ECE}" type="pres">
      <dgm:prSet presAssocID="{B667BE8D-8965-4A93-9E2D-9A35BD8E621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kumimoji="1" lang="ja-JP" altLang="en-US"/>
        </a:p>
      </dgm:t>
    </dgm:pt>
    <dgm:pt modelId="{6D7ACB1D-A7B6-4272-B640-E8EC3BEC3EC7}" type="pres">
      <dgm:prSet presAssocID="{B667BE8D-8965-4A93-9E2D-9A35BD8E6218}" presName="Name1" presStyleCnt="0"/>
      <dgm:spPr/>
    </dgm:pt>
    <dgm:pt modelId="{F5AEA28E-6465-401D-9BC4-8B3F6128AC63}" type="pres">
      <dgm:prSet presAssocID="{B667BE8D-8965-4A93-9E2D-9A35BD8E6218}" presName="cycle" presStyleCnt="0"/>
      <dgm:spPr/>
    </dgm:pt>
    <dgm:pt modelId="{D7EC6913-2579-424E-BF5E-B6F7C42B3EF6}" type="pres">
      <dgm:prSet presAssocID="{B667BE8D-8965-4A93-9E2D-9A35BD8E6218}" presName="srcNode" presStyleLbl="node1" presStyleIdx="0" presStyleCnt="5"/>
      <dgm:spPr/>
    </dgm:pt>
    <dgm:pt modelId="{3525114F-E2CA-4D1C-89D6-EAE95DFD44A9}" type="pres">
      <dgm:prSet presAssocID="{B667BE8D-8965-4A93-9E2D-9A35BD8E6218}" presName="conn" presStyleLbl="parChTrans1D2" presStyleIdx="0" presStyleCnt="1"/>
      <dgm:spPr/>
      <dgm:t>
        <a:bodyPr/>
        <a:lstStyle/>
        <a:p>
          <a:endParaRPr kumimoji="1" lang="ja-JP" altLang="en-US"/>
        </a:p>
      </dgm:t>
    </dgm:pt>
    <dgm:pt modelId="{763A65D5-E520-422C-A6DA-97A5290B0F3C}" type="pres">
      <dgm:prSet presAssocID="{B667BE8D-8965-4A93-9E2D-9A35BD8E6218}" presName="extraNode" presStyleLbl="node1" presStyleIdx="0" presStyleCnt="5"/>
      <dgm:spPr/>
    </dgm:pt>
    <dgm:pt modelId="{05B44680-2787-4737-BF48-0C02CB7ACD4E}" type="pres">
      <dgm:prSet presAssocID="{B667BE8D-8965-4A93-9E2D-9A35BD8E6218}" presName="dstNode" presStyleLbl="node1" presStyleIdx="0" presStyleCnt="5"/>
      <dgm:spPr/>
    </dgm:pt>
    <dgm:pt modelId="{06E521A7-6AAC-491E-A5DC-8FA905938141}" type="pres">
      <dgm:prSet presAssocID="{5B7459D7-E2A6-4776-B059-4EAFD7E9F02D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F801EE5-F3E3-4265-A0C9-50A3A04C0BD6}" type="pres">
      <dgm:prSet presAssocID="{5B7459D7-E2A6-4776-B059-4EAFD7E9F02D}" presName="accent_1" presStyleCnt="0"/>
      <dgm:spPr/>
    </dgm:pt>
    <dgm:pt modelId="{C8246981-DE5E-4088-B544-F4FDE703ECE9}" type="pres">
      <dgm:prSet presAssocID="{5B7459D7-E2A6-4776-B059-4EAFD7E9F02D}" presName="accentRepeatNode" presStyleLbl="solidFgAcc1" presStyleIdx="0" presStyleCnt="5"/>
      <dgm:spPr/>
    </dgm:pt>
    <dgm:pt modelId="{65FE92E5-74F4-419C-9CFC-DFC5D56A2893}" type="pres">
      <dgm:prSet presAssocID="{4662CDAF-4E77-43FA-B948-AD02A00CAC0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8A8D0A1-2156-4317-9B10-C78F9BA07AD1}" type="pres">
      <dgm:prSet presAssocID="{4662CDAF-4E77-43FA-B948-AD02A00CAC02}" presName="accent_2" presStyleCnt="0"/>
      <dgm:spPr/>
    </dgm:pt>
    <dgm:pt modelId="{A3D29D8B-4FD6-4F34-97B1-BE5FE3C3457C}" type="pres">
      <dgm:prSet presAssocID="{4662CDAF-4E77-43FA-B948-AD02A00CAC02}" presName="accentRepeatNode" presStyleLbl="solidFgAcc1" presStyleIdx="1" presStyleCnt="5"/>
      <dgm:spPr/>
    </dgm:pt>
    <dgm:pt modelId="{8557C5CF-699F-424B-91FD-AC9B03F22A13}" type="pres">
      <dgm:prSet presAssocID="{97775BAF-B6A3-4E27-9936-970903B941E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7F1C1E-61DA-4EE8-9379-912F1CA76AF0}" type="pres">
      <dgm:prSet presAssocID="{97775BAF-B6A3-4E27-9936-970903B941EE}" presName="accent_3" presStyleCnt="0"/>
      <dgm:spPr/>
    </dgm:pt>
    <dgm:pt modelId="{36C3CF3C-9C6C-4727-A442-0D97F23AC63C}" type="pres">
      <dgm:prSet presAssocID="{97775BAF-B6A3-4E27-9936-970903B941EE}" presName="accentRepeatNode" presStyleLbl="solidFgAcc1" presStyleIdx="2" presStyleCnt="5"/>
      <dgm:spPr/>
    </dgm:pt>
    <dgm:pt modelId="{228F473D-E763-4BBF-B87B-5367AC69E66A}" type="pres">
      <dgm:prSet presAssocID="{9C56CEE1-4D09-4C05-8F10-76314E27B7B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14C6E92-87A1-4BC9-B053-5610845DC14C}" type="pres">
      <dgm:prSet presAssocID="{9C56CEE1-4D09-4C05-8F10-76314E27B7B9}" presName="accent_4" presStyleCnt="0"/>
      <dgm:spPr/>
    </dgm:pt>
    <dgm:pt modelId="{FCB74FDD-BD90-498B-8FA0-8AFDBB8781B6}" type="pres">
      <dgm:prSet presAssocID="{9C56CEE1-4D09-4C05-8F10-76314E27B7B9}" presName="accentRepeatNode" presStyleLbl="solidFgAcc1" presStyleIdx="3" presStyleCnt="5"/>
      <dgm:spPr/>
    </dgm:pt>
    <dgm:pt modelId="{7A27475A-15EB-41FA-B754-62977211D02F}" type="pres">
      <dgm:prSet presAssocID="{E593C7CA-B167-4B13-A9A5-3AC39998446D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F1E9BC-AB66-48FF-8C13-B5E0BB5F6F7B}" type="pres">
      <dgm:prSet presAssocID="{E593C7CA-B167-4B13-A9A5-3AC39998446D}" presName="accent_5" presStyleCnt="0"/>
      <dgm:spPr/>
    </dgm:pt>
    <dgm:pt modelId="{81EFC07E-0D36-48D4-A3B9-397398273B10}" type="pres">
      <dgm:prSet presAssocID="{E593C7CA-B167-4B13-A9A5-3AC39998446D}" presName="accentRepeatNode" presStyleLbl="solidFgAcc1" presStyleIdx="4" presStyleCnt="5"/>
      <dgm:spPr/>
    </dgm:pt>
  </dgm:ptLst>
  <dgm:cxnLst>
    <dgm:cxn modelId="{56106171-421B-401B-B628-3C3824FA164D}" type="presOf" srcId="{4662CDAF-4E77-43FA-B948-AD02A00CAC02}" destId="{65FE92E5-74F4-419C-9CFC-DFC5D56A2893}" srcOrd="0" destOrd="0" presId="urn:microsoft.com/office/officeart/2008/layout/VerticalCurvedList"/>
    <dgm:cxn modelId="{CD80655A-14B8-4C5B-8939-4ECF0ADD9FD9}" type="presOf" srcId="{5B7459D7-E2A6-4776-B059-4EAFD7E9F02D}" destId="{06E521A7-6AAC-491E-A5DC-8FA905938141}" srcOrd="0" destOrd="0" presId="urn:microsoft.com/office/officeart/2008/layout/VerticalCurvedList"/>
    <dgm:cxn modelId="{FFA200E0-F897-45A2-BC00-8B8183996D7E}" type="presOf" srcId="{97775BAF-B6A3-4E27-9936-970903B941EE}" destId="{8557C5CF-699F-424B-91FD-AC9B03F22A13}" srcOrd="0" destOrd="0" presId="urn:microsoft.com/office/officeart/2008/layout/VerticalCurvedList"/>
    <dgm:cxn modelId="{6DBBEB13-B280-4804-89E0-72F07D05B659}" srcId="{B667BE8D-8965-4A93-9E2D-9A35BD8E6218}" destId="{97775BAF-B6A3-4E27-9936-970903B941EE}" srcOrd="2" destOrd="0" parTransId="{FBEEB52D-2F86-4AA0-A824-ABDDEA7200EA}" sibTransId="{BBD30598-3499-449D-B169-4F487A0D5663}"/>
    <dgm:cxn modelId="{009BBA2C-7ADA-48D0-8B8D-3BDBE57D142C}" srcId="{B667BE8D-8965-4A93-9E2D-9A35BD8E6218}" destId="{9C56CEE1-4D09-4C05-8F10-76314E27B7B9}" srcOrd="3" destOrd="0" parTransId="{FDD675C5-0A91-4439-B105-D25045A7D79E}" sibTransId="{20DCCC39-CA1B-4246-A203-1316A03D48A1}"/>
    <dgm:cxn modelId="{30BF3620-EFD2-4FB0-8A49-C77004236C4F}" srcId="{B667BE8D-8965-4A93-9E2D-9A35BD8E6218}" destId="{4662CDAF-4E77-43FA-B948-AD02A00CAC02}" srcOrd="1" destOrd="0" parTransId="{69702AF6-1D15-41B3-A34C-E40FE6834443}" sibTransId="{1028FDD4-443F-4EBE-9C01-9A55DFCCB949}"/>
    <dgm:cxn modelId="{10A7ABB5-C593-44E9-8C76-A94830B7E147}" type="presOf" srcId="{E593C7CA-B167-4B13-A9A5-3AC39998446D}" destId="{7A27475A-15EB-41FA-B754-62977211D02F}" srcOrd="0" destOrd="0" presId="urn:microsoft.com/office/officeart/2008/layout/VerticalCurvedList"/>
    <dgm:cxn modelId="{3AAA122E-E1E4-46DC-B19C-F606DB62E0AB}" type="presOf" srcId="{19047FB2-2929-4160-96BA-3DD0A904AB17}" destId="{3525114F-E2CA-4D1C-89D6-EAE95DFD44A9}" srcOrd="0" destOrd="0" presId="urn:microsoft.com/office/officeart/2008/layout/VerticalCurvedList"/>
    <dgm:cxn modelId="{85AC8A9A-9B48-47D7-8EB8-7B147656F05A}" type="presOf" srcId="{B667BE8D-8965-4A93-9E2D-9A35BD8E6218}" destId="{B80FE817-CF89-4819-A43C-CDBBFE136ECE}" srcOrd="0" destOrd="0" presId="urn:microsoft.com/office/officeart/2008/layout/VerticalCurvedList"/>
    <dgm:cxn modelId="{59F0EF13-BADC-4B74-892B-E6DBE9EE6FDF}" srcId="{B667BE8D-8965-4A93-9E2D-9A35BD8E6218}" destId="{5B7459D7-E2A6-4776-B059-4EAFD7E9F02D}" srcOrd="0" destOrd="0" parTransId="{24EBE254-EB68-4543-B4B4-71C15C70F6CD}" sibTransId="{19047FB2-2929-4160-96BA-3DD0A904AB17}"/>
    <dgm:cxn modelId="{D6C25FCD-D02B-44CC-A4B5-E7A6F87D0D30}" srcId="{B667BE8D-8965-4A93-9E2D-9A35BD8E6218}" destId="{E593C7CA-B167-4B13-A9A5-3AC39998446D}" srcOrd="4" destOrd="0" parTransId="{2DC31428-B7F9-4236-ACA5-1B0ECADFEFB7}" sibTransId="{686356CD-30CD-415A-818D-42035F522CDF}"/>
    <dgm:cxn modelId="{2539B55D-F3A6-45D8-9D3B-2B84E938BD84}" type="presOf" srcId="{9C56CEE1-4D09-4C05-8F10-76314E27B7B9}" destId="{228F473D-E763-4BBF-B87B-5367AC69E66A}" srcOrd="0" destOrd="0" presId="urn:microsoft.com/office/officeart/2008/layout/VerticalCurvedList"/>
    <dgm:cxn modelId="{C9779259-6650-4EEB-A404-0225A5E9CCB3}" type="presParOf" srcId="{B80FE817-CF89-4819-A43C-CDBBFE136ECE}" destId="{6D7ACB1D-A7B6-4272-B640-E8EC3BEC3EC7}" srcOrd="0" destOrd="0" presId="urn:microsoft.com/office/officeart/2008/layout/VerticalCurvedList"/>
    <dgm:cxn modelId="{5FA61930-12C1-49F0-B69B-6EC7C751FB5E}" type="presParOf" srcId="{6D7ACB1D-A7B6-4272-B640-E8EC3BEC3EC7}" destId="{F5AEA28E-6465-401D-9BC4-8B3F6128AC63}" srcOrd="0" destOrd="0" presId="urn:microsoft.com/office/officeart/2008/layout/VerticalCurvedList"/>
    <dgm:cxn modelId="{D2260FC4-364D-4DEA-82E6-14C318BE9D48}" type="presParOf" srcId="{F5AEA28E-6465-401D-9BC4-8B3F6128AC63}" destId="{D7EC6913-2579-424E-BF5E-B6F7C42B3EF6}" srcOrd="0" destOrd="0" presId="urn:microsoft.com/office/officeart/2008/layout/VerticalCurvedList"/>
    <dgm:cxn modelId="{0D940363-4CFF-44C4-8126-7BC5ED48292E}" type="presParOf" srcId="{F5AEA28E-6465-401D-9BC4-8B3F6128AC63}" destId="{3525114F-E2CA-4D1C-89D6-EAE95DFD44A9}" srcOrd="1" destOrd="0" presId="urn:microsoft.com/office/officeart/2008/layout/VerticalCurvedList"/>
    <dgm:cxn modelId="{558D1FDB-F476-4B0A-9F06-A5C1E456A381}" type="presParOf" srcId="{F5AEA28E-6465-401D-9BC4-8B3F6128AC63}" destId="{763A65D5-E520-422C-A6DA-97A5290B0F3C}" srcOrd="2" destOrd="0" presId="urn:microsoft.com/office/officeart/2008/layout/VerticalCurvedList"/>
    <dgm:cxn modelId="{11DBEBEF-1E2F-44DC-935F-12D4193AE12E}" type="presParOf" srcId="{F5AEA28E-6465-401D-9BC4-8B3F6128AC63}" destId="{05B44680-2787-4737-BF48-0C02CB7ACD4E}" srcOrd="3" destOrd="0" presId="urn:microsoft.com/office/officeart/2008/layout/VerticalCurvedList"/>
    <dgm:cxn modelId="{6D23C9C3-99DB-42E2-9BED-2650BB3BB3DF}" type="presParOf" srcId="{6D7ACB1D-A7B6-4272-B640-E8EC3BEC3EC7}" destId="{06E521A7-6AAC-491E-A5DC-8FA905938141}" srcOrd="1" destOrd="0" presId="urn:microsoft.com/office/officeart/2008/layout/VerticalCurvedList"/>
    <dgm:cxn modelId="{C073979C-BD1F-4A76-B88E-27FA28986FE1}" type="presParOf" srcId="{6D7ACB1D-A7B6-4272-B640-E8EC3BEC3EC7}" destId="{0F801EE5-F3E3-4265-A0C9-50A3A04C0BD6}" srcOrd="2" destOrd="0" presId="urn:microsoft.com/office/officeart/2008/layout/VerticalCurvedList"/>
    <dgm:cxn modelId="{05E89254-E592-4518-98AF-0F9F85B78447}" type="presParOf" srcId="{0F801EE5-F3E3-4265-A0C9-50A3A04C0BD6}" destId="{C8246981-DE5E-4088-B544-F4FDE703ECE9}" srcOrd="0" destOrd="0" presId="urn:microsoft.com/office/officeart/2008/layout/VerticalCurvedList"/>
    <dgm:cxn modelId="{A1919381-81AA-4A57-9000-35FC4E59008A}" type="presParOf" srcId="{6D7ACB1D-A7B6-4272-B640-E8EC3BEC3EC7}" destId="{65FE92E5-74F4-419C-9CFC-DFC5D56A2893}" srcOrd="3" destOrd="0" presId="urn:microsoft.com/office/officeart/2008/layout/VerticalCurvedList"/>
    <dgm:cxn modelId="{A7FEEF6D-B395-4FF7-8559-4DB4F29D03F0}" type="presParOf" srcId="{6D7ACB1D-A7B6-4272-B640-E8EC3BEC3EC7}" destId="{D8A8D0A1-2156-4317-9B10-C78F9BA07AD1}" srcOrd="4" destOrd="0" presId="urn:microsoft.com/office/officeart/2008/layout/VerticalCurvedList"/>
    <dgm:cxn modelId="{AF499FB9-2AD2-4DC8-A3C7-C8F4B226CCFC}" type="presParOf" srcId="{D8A8D0A1-2156-4317-9B10-C78F9BA07AD1}" destId="{A3D29D8B-4FD6-4F34-97B1-BE5FE3C3457C}" srcOrd="0" destOrd="0" presId="urn:microsoft.com/office/officeart/2008/layout/VerticalCurvedList"/>
    <dgm:cxn modelId="{EE43AC68-53A4-4DC9-9977-F2B3EC91ED2C}" type="presParOf" srcId="{6D7ACB1D-A7B6-4272-B640-E8EC3BEC3EC7}" destId="{8557C5CF-699F-424B-91FD-AC9B03F22A13}" srcOrd="5" destOrd="0" presId="urn:microsoft.com/office/officeart/2008/layout/VerticalCurvedList"/>
    <dgm:cxn modelId="{4BA3C312-FEB7-46BD-A026-39CA138C423E}" type="presParOf" srcId="{6D7ACB1D-A7B6-4272-B640-E8EC3BEC3EC7}" destId="{3A7F1C1E-61DA-4EE8-9379-912F1CA76AF0}" srcOrd="6" destOrd="0" presId="urn:microsoft.com/office/officeart/2008/layout/VerticalCurvedList"/>
    <dgm:cxn modelId="{CA0565E9-FBF6-4B3F-AC4C-E264BF72D63B}" type="presParOf" srcId="{3A7F1C1E-61DA-4EE8-9379-912F1CA76AF0}" destId="{36C3CF3C-9C6C-4727-A442-0D97F23AC63C}" srcOrd="0" destOrd="0" presId="urn:microsoft.com/office/officeart/2008/layout/VerticalCurvedList"/>
    <dgm:cxn modelId="{A4851B9D-04F9-453C-965A-95037EC4C7FE}" type="presParOf" srcId="{6D7ACB1D-A7B6-4272-B640-E8EC3BEC3EC7}" destId="{228F473D-E763-4BBF-B87B-5367AC69E66A}" srcOrd="7" destOrd="0" presId="urn:microsoft.com/office/officeart/2008/layout/VerticalCurvedList"/>
    <dgm:cxn modelId="{C42A5CE6-5EF0-4260-8CF8-6BFD30B1CAA9}" type="presParOf" srcId="{6D7ACB1D-A7B6-4272-B640-E8EC3BEC3EC7}" destId="{214C6E92-87A1-4BC9-B053-5610845DC14C}" srcOrd="8" destOrd="0" presId="urn:microsoft.com/office/officeart/2008/layout/VerticalCurvedList"/>
    <dgm:cxn modelId="{CAC12D06-E538-41AE-B099-B9CB0B427DF0}" type="presParOf" srcId="{214C6E92-87A1-4BC9-B053-5610845DC14C}" destId="{FCB74FDD-BD90-498B-8FA0-8AFDBB8781B6}" srcOrd="0" destOrd="0" presId="urn:microsoft.com/office/officeart/2008/layout/VerticalCurvedList"/>
    <dgm:cxn modelId="{775BF439-E482-45C1-9946-D20F7D2911B8}" type="presParOf" srcId="{6D7ACB1D-A7B6-4272-B640-E8EC3BEC3EC7}" destId="{7A27475A-15EB-41FA-B754-62977211D02F}" srcOrd="9" destOrd="0" presId="urn:microsoft.com/office/officeart/2008/layout/VerticalCurvedList"/>
    <dgm:cxn modelId="{53E15F46-7336-438A-BC6C-3592A7A81855}" type="presParOf" srcId="{6D7ACB1D-A7B6-4272-B640-E8EC3BEC3EC7}" destId="{68F1E9BC-AB66-48FF-8C13-B5E0BB5F6F7B}" srcOrd="10" destOrd="0" presId="urn:microsoft.com/office/officeart/2008/layout/VerticalCurvedList"/>
    <dgm:cxn modelId="{E4FC11E0-41A5-4014-8913-670F715291F7}" type="presParOf" srcId="{68F1E9BC-AB66-48FF-8C13-B5E0BB5F6F7B}" destId="{81EFC07E-0D36-48D4-A3B9-397398273B1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25114F-E2CA-4D1C-89D6-EAE95DFD44A9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E521A7-6AAC-491E-A5DC-8FA905938141}">
      <dsp:nvSpPr>
        <dsp:cNvPr id="0" name=""/>
        <dsp:cNvSpPr/>
      </dsp:nvSpPr>
      <dsp:spPr>
        <a:xfrm>
          <a:off x="427226" y="282782"/>
          <a:ext cx="7739890" cy="5659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900" kern="1200" dirty="0"/>
            <a:t>Coherency</a:t>
          </a:r>
          <a:endParaRPr kumimoji="1" lang="ja-JP" altLang="en-US" sz="2900" kern="1200"/>
        </a:p>
      </dsp:txBody>
      <dsp:txXfrm>
        <a:off x="427226" y="282782"/>
        <a:ext cx="7739890" cy="565926"/>
      </dsp:txXfrm>
    </dsp:sp>
    <dsp:sp modelId="{C8246981-DE5E-4088-B544-F4FDE703ECE9}">
      <dsp:nvSpPr>
        <dsp:cNvPr id="0" name=""/>
        <dsp:cNvSpPr/>
      </dsp:nvSpPr>
      <dsp:spPr>
        <a:xfrm>
          <a:off x="73522" y="212041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E92E5-74F4-419C-9CFC-DFC5D56A2893}">
      <dsp:nvSpPr>
        <dsp:cNvPr id="0" name=""/>
        <dsp:cNvSpPr/>
      </dsp:nvSpPr>
      <dsp:spPr>
        <a:xfrm>
          <a:off x="832752" y="1131400"/>
          <a:ext cx="7334364" cy="5659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900" kern="1200" dirty="0"/>
            <a:t>Integrity</a:t>
          </a:r>
          <a:endParaRPr kumimoji="1" lang="ja-JP" altLang="en-US" sz="2900" kern="1200"/>
        </a:p>
      </dsp:txBody>
      <dsp:txXfrm>
        <a:off x="832752" y="1131400"/>
        <a:ext cx="7334364" cy="565926"/>
      </dsp:txXfrm>
    </dsp:sp>
    <dsp:sp modelId="{A3D29D8B-4FD6-4F34-97B1-BE5FE3C3457C}">
      <dsp:nvSpPr>
        <dsp:cNvPr id="0" name=""/>
        <dsp:cNvSpPr/>
      </dsp:nvSpPr>
      <dsp:spPr>
        <a:xfrm>
          <a:off x="479048" y="1060659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57C5CF-699F-424B-91FD-AC9B03F22A13}">
      <dsp:nvSpPr>
        <dsp:cNvPr id="0" name=""/>
        <dsp:cNvSpPr/>
      </dsp:nvSpPr>
      <dsp:spPr>
        <a:xfrm>
          <a:off x="957216" y="1980018"/>
          <a:ext cx="7209900" cy="5659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900" kern="1200" dirty="0"/>
            <a:t>Speed</a:t>
          </a:r>
          <a:endParaRPr kumimoji="1" lang="ja-JP" altLang="en-US" sz="2900" kern="1200"/>
        </a:p>
      </dsp:txBody>
      <dsp:txXfrm>
        <a:off x="957216" y="1980018"/>
        <a:ext cx="7209900" cy="565926"/>
      </dsp:txXfrm>
    </dsp:sp>
    <dsp:sp modelId="{36C3CF3C-9C6C-4727-A442-0D97F23AC63C}">
      <dsp:nvSpPr>
        <dsp:cNvPr id="0" name=""/>
        <dsp:cNvSpPr/>
      </dsp:nvSpPr>
      <dsp:spPr>
        <a:xfrm>
          <a:off x="603512" y="1909277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8F473D-E763-4BBF-B87B-5367AC69E66A}">
      <dsp:nvSpPr>
        <dsp:cNvPr id="0" name=""/>
        <dsp:cNvSpPr/>
      </dsp:nvSpPr>
      <dsp:spPr>
        <a:xfrm>
          <a:off x="832752" y="2828636"/>
          <a:ext cx="7334364" cy="5659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900" kern="1200" dirty="0"/>
            <a:t>Availability</a:t>
          </a:r>
          <a:endParaRPr kumimoji="1" lang="ja-JP" altLang="en-US" sz="2900" kern="1200"/>
        </a:p>
      </dsp:txBody>
      <dsp:txXfrm>
        <a:off x="832752" y="2828636"/>
        <a:ext cx="7334364" cy="565926"/>
      </dsp:txXfrm>
    </dsp:sp>
    <dsp:sp modelId="{FCB74FDD-BD90-498B-8FA0-8AFDBB8781B6}">
      <dsp:nvSpPr>
        <dsp:cNvPr id="0" name=""/>
        <dsp:cNvSpPr/>
      </dsp:nvSpPr>
      <dsp:spPr>
        <a:xfrm>
          <a:off x="479048" y="2757895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27475A-15EB-41FA-B754-62977211D02F}">
      <dsp:nvSpPr>
        <dsp:cNvPr id="0" name=""/>
        <dsp:cNvSpPr/>
      </dsp:nvSpPr>
      <dsp:spPr>
        <a:xfrm>
          <a:off x="427226" y="3677254"/>
          <a:ext cx="7739890" cy="5659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900" kern="1200" dirty="0"/>
            <a:t>Resiliency</a:t>
          </a:r>
          <a:endParaRPr kumimoji="1" lang="ja-JP" altLang="en-US" sz="2900" kern="1200"/>
        </a:p>
      </dsp:txBody>
      <dsp:txXfrm>
        <a:off x="427226" y="3677254"/>
        <a:ext cx="7739890" cy="565926"/>
      </dsp:txXfrm>
    </dsp:sp>
    <dsp:sp modelId="{81EFC07E-0D36-48D4-A3B9-397398273B10}">
      <dsp:nvSpPr>
        <dsp:cNvPr id="0" name=""/>
        <dsp:cNvSpPr/>
      </dsp:nvSpPr>
      <dsp:spPr>
        <a:xfrm>
          <a:off x="73522" y="3606513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9CDDF-787E-40B0-B159-46535529BA35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4118B-5D1C-4308-B286-822011ECE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2"/>
            <a:r>
              <a:rPr lang="en-US" sz="1600" dirty="0"/>
              <a:t>Socially engineered attacks – on computers; on social functioning</a:t>
            </a:r>
          </a:p>
          <a:p>
            <a:pPr marL="0" lvl="2"/>
            <a:r>
              <a:rPr lang="en-US" dirty="0" smtClean="0"/>
              <a:t>Negative consequences of difficulty of security</a:t>
            </a:r>
          </a:p>
          <a:p>
            <a:pPr marL="0" lvl="2"/>
            <a:r>
              <a:rPr lang="en-US" dirty="0" smtClean="0"/>
              <a:t>Non, article</a:t>
            </a:r>
          </a:p>
          <a:p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B99302-66B2-4F77-98A3-174130DB671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F16A1-D7DA-4FC6-84CE-80135B221568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0148F-E0C9-4D52-BCD3-3E688C681BBE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2174-D137-437F-8F59-A3AD3A496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ann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Making the Internet DNS More Secure and Resilient: An ICANN Perspective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133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Greg Rattray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ICANN Chief Internet Security Advisor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151" descr="106952488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8600" y="3276600"/>
            <a:ext cx="8747185" cy="3962400"/>
          </a:xfrm>
          <a:prstGeom prst="rect">
            <a:avLst/>
          </a:prstGeom>
          <a:solidFill>
            <a:srgbClr val="FF0000"/>
          </a:solidFill>
          <a:effectLst>
            <a:softEdge rad="6350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Mitigation of Malicious Conduct in New Top Level Domains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8024813" cy="4114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tx2"/>
                </a:solidFill>
              </a:rPr>
              <a:t>Practical measures for extending the DNS in a more secure and accountable fashion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r>
              <a:rPr lang="en-US" sz="3400" dirty="0" smtClean="0"/>
              <a:t>Requirement for employing key security technology (</a:t>
            </a:r>
            <a:r>
              <a:rPr lang="en-US" sz="3400" dirty="0" err="1" smtClean="0"/>
              <a:t>DNSSec</a:t>
            </a:r>
            <a:r>
              <a:rPr lang="en-US" sz="3400" dirty="0" smtClean="0"/>
              <a:t>)</a:t>
            </a:r>
          </a:p>
          <a:p>
            <a:r>
              <a:rPr lang="en-US" sz="3400" dirty="0" smtClean="0"/>
              <a:t>Prohibition on undermining protocol (Wildcarding )</a:t>
            </a:r>
          </a:p>
          <a:p>
            <a:r>
              <a:rPr lang="en-US" sz="3400" dirty="0" smtClean="0"/>
              <a:t>Requirements to enhance trust in people (background checks) </a:t>
            </a:r>
          </a:p>
          <a:p>
            <a:r>
              <a:rPr lang="en-US" sz="3400" dirty="0" smtClean="0"/>
              <a:t>Enable a scalable approach to investigation and response (Zone File Access)</a:t>
            </a:r>
          </a:p>
          <a:p>
            <a:r>
              <a:rPr lang="en-US" sz="3400" dirty="0" smtClean="0"/>
              <a:t>A voluntary program for higher trust in key zones (TLD certification program)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Collaborative Response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24812" cy="450056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100" dirty="0" smtClean="0">
                <a:solidFill>
                  <a:schemeClr val="tx2"/>
                </a:solidFill>
              </a:rPr>
              <a:t>Enabling effective private sector response and leadership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Working closely with FIRST and national CERT community</a:t>
            </a:r>
          </a:p>
          <a:p>
            <a:pPr lvl="1"/>
            <a:r>
              <a:rPr lang="en-US" dirty="0" smtClean="0"/>
              <a:t>Joint session in Nairobi; help set up East African CERT</a:t>
            </a:r>
          </a:p>
          <a:p>
            <a:pPr lvl="1"/>
            <a:r>
              <a:rPr lang="en-US" dirty="0" smtClean="0"/>
              <a:t>DNS Security workshop at FIRST general meeting in June</a:t>
            </a:r>
          </a:p>
          <a:p>
            <a:r>
              <a:rPr lang="en-US" dirty="0" smtClean="0"/>
              <a:t>Continue collaboration in stopping spread of </a:t>
            </a:r>
            <a:r>
              <a:rPr lang="en-US" dirty="0" err="1" smtClean="0"/>
              <a:t>Conficker</a:t>
            </a:r>
            <a:r>
              <a:rPr lang="en-US" dirty="0" smtClean="0"/>
              <a:t> as well as lessons learned and follow-up efforts</a:t>
            </a:r>
          </a:p>
          <a:p>
            <a:r>
              <a:rPr lang="en-US" dirty="0" smtClean="0"/>
              <a:t>Continue to have security team incident reporting mechanisms to identify potential systemic DNS incidents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Building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7825"/>
            <a:ext cx="8024813" cy="4329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Enabling effective security and resilience at the edge of the system</a:t>
            </a:r>
          </a:p>
          <a:p>
            <a:r>
              <a:rPr lang="en-US" sz="2800" dirty="0" smtClean="0"/>
              <a:t>Continue conduct of </a:t>
            </a:r>
            <a:r>
              <a:rPr lang="en-US" sz="2800" dirty="0" err="1" smtClean="0"/>
              <a:t>ccTLD</a:t>
            </a:r>
            <a:r>
              <a:rPr lang="en-US" sz="2800" dirty="0" smtClean="0"/>
              <a:t> security and resiliency training program </a:t>
            </a:r>
          </a:p>
          <a:p>
            <a:pPr lvl="1"/>
            <a:r>
              <a:rPr lang="en-US" sz="2000" dirty="0" smtClean="0"/>
              <a:t>Attack and Contingency Response Program focused on managerial level threat awareness and contingency planning</a:t>
            </a:r>
          </a:p>
          <a:p>
            <a:pPr lvl="1"/>
            <a:r>
              <a:rPr lang="en-US" sz="2000" dirty="0" smtClean="0"/>
              <a:t>Joint registry operations training program initiated focused on basic, advanced and security DNS technical skill building</a:t>
            </a:r>
          </a:p>
          <a:p>
            <a:pPr>
              <a:buFont typeface="Arial" charset="0"/>
              <a:buChar char="•"/>
            </a:pPr>
            <a:r>
              <a:rPr lang="en-US" sz="2800" dirty="0" smtClean="0"/>
              <a:t>Reaching over 100 DNS </a:t>
            </a:r>
            <a:r>
              <a:rPr lang="en-US" sz="2800" dirty="0" err="1" smtClean="0"/>
              <a:t>ccTLD</a:t>
            </a:r>
            <a:r>
              <a:rPr lang="en-US" sz="2800" dirty="0" smtClean="0"/>
              <a:t> operators in 41 </a:t>
            </a:r>
            <a:r>
              <a:rPr lang="en-US" sz="2800" dirty="0" err="1" smtClean="0"/>
              <a:t>ccTLDs</a:t>
            </a:r>
            <a:r>
              <a:rPr lang="en-US" sz="2800" dirty="0" smtClean="0"/>
              <a:t> in the last six months</a:t>
            </a:r>
          </a:p>
          <a:p>
            <a:pPr marL="742950" lvl="2" indent="-342900">
              <a:buFontTx/>
              <a:buNone/>
            </a:pPr>
            <a:endParaRPr lang="en-US" sz="16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Engagement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01700" y="1312863"/>
            <a:ext cx="8024813" cy="363537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1200" dirty="0" smtClean="0">
                <a:solidFill>
                  <a:schemeClr val="tx2"/>
                </a:solidFill>
              </a:rPr>
              <a:t>Foster a global dialogue on how to most effectively pursue security/resiliency for Domain Name System</a:t>
            </a:r>
          </a:p>
          <a:p>
            <a:pPr>
              <a:buNone/>
            </a:pPr>
            <a:endParaRPr lang="en-US" sz="7400" dirty="0" smtClean="0">
              <a:solidFill>
                <a:schemeClr val="tx2"/>
              </a:solidFill>
            </a:endParaRPr>
          </a:p>
          <a:p>
            <a:r>
              <a:rPr lang="en-US" sz="11200" dirty="0" smtClean="0"/>
              <a:t>Work closely with regional TLD associations and network operators groups</a:t>
            </a:r>
          </a:p>
          <a:p>
            <a:r>
              <a:rPr lang="en-US" sz="11200" dirty="0" smtClean="0"/>
              <a:t>Work to enhance regional outreach activities</a:t>
            </a:r>
          </a:p>
          <a:p>
            <a:pPr lvl="1"/>
            <a:r>
              <a:rPr lang="en-US" sz="6400" dirty="0" smtClean="0"/>
              <a:t>INTERPOL workshop </a:t>
            </a:r>
          </a:p>
          <a:p>
            <a:pPr lvl="1"/>
            <a:r>
              <a:rPr lang="en-US" sz="6400" dirty="0" smtClean="0"/>
              <a:t>Asia-Pacific Economic Cooperation – Telecommunications and Information Working Group </a:t>
            </a:r>
          </a:p>
          <a:p>
            <a:pPr lvl="1"/>
            <a:r>
              <a:rPr lang="en-US" sz="6400" dirty="0" smtClean="0"/>
              <a:t>Commonwealth Telecommunications Organization</a:t>
            </a:r>
          </a:p>
          <a:p>
            <a:r>
              <a:rPr lang="en-US" sz="11200" dirty="0" smtClean="0"/>
              <a:t>This ICANN – MSU Institute for Information Security Issues annual forum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are the expectations of private sector/multi-stakeholder organizations to provide security and resilience in key aspects in the global information infrastructure?</a:t>
            </a:r>
          </a:p>
          <a:p>
            <a:pPr>
              <a:buNone/>
            </a:pPr>
            <a:r>
              <a:rPr lang="en-US" dirty="0" smtClean="0"/>
              <a:t>What are the right mechanisms for achieving transparency and accountability in this regard?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1" descr="106952488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95600" y="2362200"/>
            <a:ext cx="7010400" cy="525780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Internet as an Ecosystem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114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Built as experiment; now part of everyday life</a:t>
            </a:r>
          </a:p>
          <a:p>
            <a:pPr lvl="1"/>
            <a:r>
              <a:rPr lang="en-US" sz="2400" dirty="0" smtClean="0"/>
              <a:t>Assumed benign, cooperative users</a:t>
            </a:r>
          </a:p>
          <a:p>
            <a:r>
              <a:rPr lang="en-US" sz="2400" dirty="0" smtClean="0"/>
              <a:t>Now involves a wide variety of systems,</a:t>
            </a:r>
          </a:p>
          <a:p>
            <a:pPr lvl="1">
              <a:buFontTx/>
              <a:buNone/>
            </a:pPr>
            <a:r>
              <a:rPr lang="en-US" sz="2400" dirty="0" smtClean="0"/>
              <a:t>stakeholders, opportunities &amp; risks</a:t>
            </a:r>
          </a:p>
          <a:p>
            <a:pPr lvl="1"/>
            <a:r>
              <a:rPr lang="en-US" sz="2000" dirty="0" smtClean="0"/>
              <a:t>Governments, corporations, civil society, criminals</a:t>
            </a:r>
          </a:p>
          <a:p>
            <a:r>
              <a:rPr lang="en-US" sz="2400" dirty="0" smtClean="0"/>
              <a:t>Malicious actors now use Internet</a:t>
            </a:r>
          </a:p>
          <a:p>
            <a:pPr lvl="1"/>
            <a:r>
              <a:rPr lang="en-US" sz="2000" dirty="0" smtClean="0"/>
              <a:t>Growing centers of gravity – militarily, economically, socially</a:t>
            </a:r>
          </a:p>
          <a:p>
            <a:pPr lvl="1"/>
            <a:r>
              <a:rPr lang="en-US" sz="2000" dirty="0" smtClean="0"/>
              <a:t>Anonymity &amp; ability to leverage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Parties for Bad Acts</a:t>
            </a:r>
          </a:p>
          <a:p>
            <a:r>
              <a:rPr lang="en-US" sz="2400" dirty="0" smtClean="0"/>
              <a:t>Will we a tipping point in inability to address growth of malicious activity and capability?</a:t>
            </a:r>
          </a:p>
          <a:p>
            <a:pPr lvl="1"/>
            <a:r>
              <a:rPr lang="en-US" sz="2000" dirty="0" smtClean="0"/>
              <a:t>My mother-in-law:  Can I safely use my credit card?</a:t>
            </a:r>
          </a:p>
          <a:p>
            <a:endParaRPr lang="en-US" sz="2400" dirty="0" smtClean="0"/>
          </a:p>
          <a:p>
            <a:endParaRPr lang="en-US" sz="2800" dirty="0" smtClean="0"/>
          </a:p>
        </p:txBody>
      </p:sp>
      <p:pic>
        <p:nvPicPr>
          <p:cNvPr id="6149" name="Picture 4" descr="postel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10400" y="1524000"/>
            <a:ext cx="1752600" cy="2238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/>
              <a:t>Bot</a:t>
            </a:r>
            <a:r>
              <a:rPr lang="en-US" sz="3600" dirty="0" smtClean="0"/>
              <a:t> Nets and Complexity of Attacks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447800" y="3733800"/>
            <a:ext cx="685800" cy="381000"/>
            <a:chOff x="1600200" y="2133600"/>
            <a:chExt cx="1143000" cy="381000"/>
          </a:xfrm>
        </p:grpSpPr>
        <p:sp>
          <p:nvSpPr>
            <p:cNvPr id="7" name="Rectangle 6"/>
            <p:cNvSpPr/>
            <p:nvPr/>
          </p:nvSpPr>
          <p:spPr>
            <a:xfrm>
              <a:off x="1676930" y="2133600"/>
              <a:ext cx="106627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311" name="TextBox 5"/>
            <p:cNvSpPr txBox="1">
              <a:spLocks noChangeArrowheads="1"/>
            </p:cNvSpPr>
            <p:nvPr/>
          </p:nvSpPr>
          <p:spPr bwMode="auto">
            <a:xfrm>
              <a:off x="1600200" y="2133600"/>
              <a:ext cx="1143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  Bot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4572000" y="4343400"/>
            <a:ext cx="1905000" cy="609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DNS resolution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724400" y="1524000"/>
            <a:ext cx="1371600" cy="381000"/>
            <a:chOff x="1659467" y="2133600"/>
            <a:chExt cx="1219200" cy="381000"/>
          </a:xfrm>
        </p:grpSpPr>
        <p:sp>
          <p:nvSpPr>
            <p:cNvPr id="19" name="Rectangle 18"/>
            <p:cNvSpPr/>
            <p:nvPr/>
          </p:nvSpPr>
          <p:spPr>
            <a:xfrm>
              <a:off x="1676400" y="2133600"/>
              <a:ext cx="1066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309" name="TextBox 19"/>
            <p:cNvSpPr txBox="1">
              <a:spLocks noChangeArrowheads="1"/>
            </p:cNvSpPr>
            <p:nvPr/>
          </p:nvSpPr>
          <p:spPr bwMode="auto">
            <a:xfrm>
              <a:off x="1659467" y="2133600"/>
              <a:ext cx="1219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Bot Code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895600" y="1524000"/>
            <a:ext cx="1219200" cy="381000"/>
            <a:chOff x="1600200" y="2133600"/>
            <a:chExt cx="1219200" cy="381000"/>
          </a:xfrm>
        </p:grpSpPr>
        <p:sp>
          <p:nvSpPr>
            <p:cNvPr id="25" name="Rectangle 24"/>
            <p:cNvSpPr/>
            <p:nvPr/>
          </p:nvSpPr>
          <p:spPr>
            <a:xfrm>
              <a:off x="1676400" y="2133600"/>
              <a:ext cx="1066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307" name="TextBox 25"/>
            <p:cNvSpPr txBox="1">
              <a:spLocks noChangeArrowheads="1"/>
            </p:cNvSpPr>
            <p:nvPr/>
          </p:nvSpPr>
          <p:spPr bwMode="auto">
            <a:xfrm>
              <a:off x="1600200" y="2133600"/>
              <a:ext cx="12192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 Bot Code </a:t>
              </a:r>
            </a:p>
          </p:txBody>
        </p:sp>
      </p:grpSp>
      <p:sp>
        <p:nvSpPr>
          <p:cNvPr id="27" name="Rectangle 26"/>
          <p:cNvSpPr/>
          <p:nvPr/>
        </p:nvSpPr>
        <p:spPr>
          <a:xfrm>
            <a:off x="2438400" y="44196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>
                <a:solidFill>
                  <a:srgbClr val="FFFFFF"/>
                </a:solidFill>
                <a:cs typeface="Arial" charset="0"/>
              </a:rPr>
              <a:t>Routing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810000" y="2438400"/>
            <a:ext cx="2057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rgbClr val="FFFFFF"/>
                </a:solidFill>
                <a:cs typeface="Arial" charset="0"/>
              </a:rPr>
              <a:t>Botnet</a:t>
            </a:r>
            <a:r>
              <a:rPr lang="en-US" sz="1800" dirty="0">
                <a:solidFill>
                  <a:srgbClr val="FFFFFF"/>
                </a:solidFill>
                <a:cs typeface="Arial" charset="0"/>
              </a:rPr>
              <a:t> Developer</a:t>
            </a: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657600" y="3581400"/>
            <a:ext cx="914400" cy="381000"/>
            <a:chOff x="1600200" y="2133600"/>
            <a:chExt cx="1143000" cy="381000"/>
          </a:xfrm>
        </p:grpSpPr>
        <p:sp>
          <p:nvSpPr>
            <p:cNvPr id="30" name="Rectangle 29"/>
            <p:cNvSpPr/>
            <p:nvPr/>
          </p:nvSpPr>
          <p:spPr>
            <a:xfrm>
              <a:off x="1675606" y="2133600"/>
              <a:ext cx="1067594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305" name="TextBox 30"/>
            <p:cNvSpPr txBox="1">
              <a:spLocks noChangeArrowheads="1"/>
            </p:cNvSpPr>
            <p:nvPr/>
          </p:nvSpPr>
          <p:spPr bwMode="auto">
            <a:xfrm>
              <a:off x="1600200" y="2133600"/>
              <a:ext cx="1143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   Bot</a:t>
              </a: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286000" y="3657600"/>
            <a:ext cx="1143000" cy="381000"/>
            <a:chOff x="1600200" y="2133600"/>
            <a:chExt cx="1143000" cy="381000"/>
          </a:xfrm>
        </p:grpSpPr>
        <p:sp>
          <p:nvSpPr>
            <p:cNvPr id="33" name="Rectangle 32"/>
            <p:cNvSpPr/>
            <p:nvPr/>
          </p:nvSpPr>
          <p:spPr>
            <a:xfrm>
              <a:off x="1676400" y="2133600"/>
              <a:ext cx="1066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303" name="TextBox 33"/>
            <p:cNvSpPr txBox="1">
              <a:spLocks noChangeArrowheads="1"/>
            </p:cNvSpPr>
            <p:nvPr/>
          </p:nvSpPr>
          <p:spPr bwMode="auto">
            <a:xfrm>
              <a:off x="1600200" y="2133600"/>
              <a:ext cx="1143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  Bot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2667000" y="51816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>
                <a:solidFill>
                  <a:srgbClr val="FFFFFF"/>
                </a:solidFill>
                <a:cs typeface="Arial" charset="0"/>
              </a:rPr>
              <a:t>Target(s)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029200" y="30480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>
                <a:solidFill>
                  <a:srgbClr val="FFFFFF"/>
                </a:solidFill>
                <a:cs typeface="Arial" charset="0"/>
              </a:rPr>
              <a:t>Bot Controller</a:t>
            </a:r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2590800" y="2971800"/>
            <a:ext cx="685800" cy="381000"/>
            <a:chOff x="1600200" y="2133600"/>
            <a:chExt cx="1143000" cy="381000"/>
          </a:xfrm>
        </p:grpSpPr>
        <p:sp>
          <p:nvSpPr>
            <p:cNvPr id="38" name="Rectangle 37"/>
            <p:cNvSpPr/>
            <p:nvPr/>
          </p:nvSpPr>
          <p:spPr>
            <a:xfrm>
              <a:off x="1676930" y="2133600"/>
              <a:ext cx="106627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>
                  <a:solidFill>
                    <a:srgbClr val="FFFFFF"/>
                  </a:solidFill>
                  <a:cs typeface="Arial" charset="0"/>
                </a:rPr>
                <a:t>C2</a:t>
              </a:r>
            </a:p>
          </p:txBody>
        </p:sp>
        <p:sp>
          <p:nvSpPr>
            <p:cNvPr id="11301" name="TextBox 38"/>
            <p:cNvSpPr txBox="1">
              <a:spLocks noChangeArrowheads="1"/>
            </p:cNvSpPr>
            <p:nvPr/>
          </p:nvSpPr>
          <p:spPr bwMode="auto">
            <a:xfrm>
              <a:off x="1600200" y="2133600"/>
              <a:ext cx="1143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 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7010400" y="24384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>
                <a:solidFill>
                  <a:srgbClr val="FFFFFF"/>
                </a:solidFill>
                <a:cs typeface="Arial" charset="0"/>
              </a:rPr>
              <a:t>Attacker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4762500" y="3771900"/>
            <a:ext cx="8382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H="1">
            <a:off x="4185443" y="3967957"/>
            <a:ext cx="392113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3276600" y="3155950"/>
            <a:ext cx="1676400" cy="165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>
            <a:off x="2552700" y="4152900"/>
            <a:ext cx="304800" cy="76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981200" y="4114800"/>
            <a:ext cx="45720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27" idx="3"/>
          </p:cNvCxnSpPr>
          <p:nvPr/>
        </p:nvCxnSpPr>
        <p:spPr>
          <a:xfrm rot="5400000">
            <a:off x="3429000" y="4114800"/>
            <a:ext cx="60960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6200000" flipH="1">
            <a:off x="2971800" y="4953000"/>
            <a:ext cx="304800" cy="152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 flipV="1">
            <a:off x="2133600" y="3352800"/>
            <a:ext cx="5334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>
            <a:off x="2756694" y="3480594"/>
            <a:ext cx="315912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276600" y="3352800"/>
            <a:ext cx="609600" cy="152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28" idx="2"/>
          </p:cNvCxnSpPr>
          <p:nvPr/>
        </p:nvCxnSpPr>
        <p:spPr>
          <a:xfrm rot="5400000">
            <a:off x="2895600" y="1790700"/>
            <a:ext cx="838200" cy="3048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0800000" flipV="1">
            <a:off x="2971800" y="3048000"/>
            <a:ext cx="182880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0800000" flipV="1">
            <a:off x="4114800" y="3048000"/>
            <a:ext cx="685800" cy="533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1309" idx="2"/>
          </p:cNvCxnSpPr>
          <p:nvPr/>
        </p:nvCxnSpPr>
        <p:spPr>
          <a:xfrm rot="5400000">
            <a:off x="4833144" y="1861344"/>
            <a:ext cx="544512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733800" y="1905000"/>
            <a:ext cx="685800" cy="533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6" idx="1"/>
          </p:cNvCxnSpPr>
          <p:nvPr/>
        </p:nvCxnSpPr>
        <p:spPr>
          <a:xfrm rot="10800000">
            <a:off x="3048000" y="4114800"/>
            <a:ext cx="1524000" cy="533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1981200" y="4114800"/>
            <a:ext cx="259080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6" name="TextBox 85"/>
          <p:cNvSpPr txBox="1">
            <a:spLocks noChangeArrowheads="1"/>
          </p:cNvSpPr>
          <p:nvPr/>
        </p:nvSpPr>
        <p:spPr bwMode="auto">
          <a:xfrm>
            <a:off x="7010400" y="2971800"/>
            <a:ext cx="1752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Multiple purposes;</a:t>
            </a:r>
          </a:p>
          <a:p>
            <a:r>
              <a:rPr lang="en-US" sz="2000"/>
              <a:t>Possibly no</a:t>
            </a:r>
          </a:p>
          <a:p>
            <a:r>
              <a:rPr lang="en-US" sz="2000"/>
              <a:t>digital</a:t>
            </a:r>
          </a:p>
          <a:p>
            <a:r>
              <a:rPr lang="en-US" sz="2000"/>
              <a:t>connection</a:t>
            </a:r>
          </a:p>
          <a:p>
            <a:endParaRPr lang="en-US"/>
          </a:p>
        </p:txBody>
      </p:sp>
      <p:sp>
        <p:nvSpPr>
          <p:cNvPr id="11297" name="TextBox 86"/>
          <p:cNvSpPr txBox="1">
            <a:spLocks noChangeArrowheads="1"/>
          </p:cNvSpPr>
          <p:nvPr/>
        </p:nvSpPr>
        <p:spPr bwMode="auto">
          <a:xfrm>
            <a:off x="4876800" y="4953000"/>
            <a:ext cx="4267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Who’s responsible?  </a:t>
            </a:r>
          </a:p>
          <a:p>
            <a:r>
              <a:rPr lang="en-US" sz="1800"/>
              <a:t>Who should be subject of retaliation?</a:t>
            </a:r>
          </a:p>
          <a:p>
            <a:r>
              <a:rPr lang="en-US" sz="1800"/>
              <a:t>  - What type? Legal notice, arrest,</a:t>
            </a:r>
          </a:p>
          <a:p>
            <a:r>
              <a:rPr lang="en-US" sz="1800"/>
              <a:t>  digital disruption?</a:t>
            </a:r>
          </a:p>
          <a:p>
            <a:r>
              <a:rPr lang="en-US" sz="1800"/>
              <a:t>Who should be part of a cooperative mitigation and defense?</a:t>
            </a:r>
          </a:p>
        </p:txBody>
      </p:sp>
      <p:sp>
        <p:nvSpPr>
          <p:cNvPr id="11298" name="TextBox 64"/>
          <p:cNvSpPr txBox="1">
            <a:spLocks noChangeArrowheads="1"/>
          </p:cNvSpPr>
          <p:nvPr/>
        </p:nvSpPr>
        <p:spPr bwMode="auto">
          <a:xfrm>
            <a:off x="0" y="1524000"/>
            <a:ext cx="31242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Actors Involved</a:t>
            </a:r>
          </a:p>
          <a:p>
            <a:pPr>
              <a:buFontTx/>
              <a:buChar char="-"/>
            </a:pPr>
            <a:r>
              <a:rPr lang="en-US" sz="2000" dirty="0"/>
              <a:t> Code Developers</a:t>
            </a:r>
          </a:p>
          <a:p>
            <a:pPr>
              <a:buFontTx/>
              <a:buChar char="-"/>
            </a:pPr>
            <a:r>
              <a:rPr lang="en-US" sz="2000" dirty="0"/>
              <a:t> </a:t>
            </a:r>
            <a:r>
              <a:rPr lang="en-US" sz="2000" dirty="0" err="1"/>
              <a:t>Botnet</a:t>
            </a:r>
            <a:r>
              <a:rPr lang="en-US" sz="2000" dirty="0"/>
              <a:t> Developer (t = X)</a:t>
            </a:r>
          </a:p>
          <a:p>
            <a:pPr>
              <a:buFontTx/>
              <a:buChar char="-"/>
            </a:pPr>
            <a:r>
              <a:rPr lang="en-US" sz="2000" dirty="0"/>
              <a:t> </a:t>
            </a:r>
            <a:r>
              <a:rPr lang="en-US" sz="2000" dirty="0" err="1"/>
              <a:t>Bot</a:t>
            </a:r>
            <a:r>
              <a:rPr lang="en-US" sz="2000" dirty="0"/>
              <a:t> Controller (t = Y)</a:t>
            </a:r>
          </a:p>
          <a:p>
            <a:pPr>
              <a:buFontTx/>
              <a:buChar char="-"/>
            </a:pPr>
            <a:r>
              <a:rPr lang="en-US" sz="2000" dirty="0"/>
              <a:t> Owners of assets </a:t>
            </a:r>
          </a:p>
          <a:p>
            <a:r>
              <a:rPr lang="en-US" sz="2000" dirty="0"/>
              <a:t>   ( C2 and bots)</a:t>
            </a:r>
          </a:p>
          <a:p>
            <a:pPr>
              <a:buFontTx/>
              <a:buChar char="-"/>
            </a:pPr>
            <a:r>
              <a:rPr lang="en-US" sz="2000" dirty="0"/>
              <a:t> DNS operators </a:t>
            </a:r>
          </a:p>
          <a:p>
            <a:pPr>
              <a:buFontTx/>
              <a:buChar char="-"/>
            </a:pPr>
            <a:r>
              <a:rPr lang="en-US" sz="2000" dirty="0"/>
              <a:t> ISPs</a:t>
            </a:r>
          </a:p>
          <a:p>
            <a:pPr>
              <a:buFontTx/>
              <a:buChar char="-"/>
            </a:pPr>
            <a:r>
              <a:rPr lang="en-US" sz="2000" dirty="0"/>
              <a:t> </a:t>
            </a:r>
            <a:r>
              <a:rPr lang="en-US" sz="2000" dirty="0" smtClean="0"/>
              <a:t>Target(s)</a:t>
            </a:r>
            <a:endParaRPr lang="en-US" sz="2000" dirty="0"/>
          </a:p>
        </p:txBody>
      </p:sp>
      <p:sp>
        <p:nvSpPr>
          <p:cNvPr id="11299" name="TextBox 53"/>
          <p:cNvSpPr txBox="1">
            <a:spLocks noChangeArrowheads="1"/>
          </p:cNvSpPr>
          <p:nvPr/>
        </p:nvSpPr>
        <p:spPr bwMode="auto">
          <a:xfrm>
            <a:off x="381000" y="6096000"/>
            <a:ext cx="3967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Attack the swamps, not the fever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endParaRPr lang="en-US" sz="800" smtClean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2362200"/>
            <a:ext cx="9144000" cy="3505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763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The Internet: coordinated, </a:t>
            </a:r>
            <a:br>
              <a:rPr lang="en-US" smtClean="0"/>
            </a:br>
            <a:r>
              <a:rPr lang="en-US" smtClean="0"/>
              <a:t>not controlled</a:t>
            </a:r>
            <a:endParaRPr lang="en-US" sz="4800" smtClean="0"/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b="1"/>
              <a:t>Just some of the major organizations concerned with the Internet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28600" y="2209800"/>
            <a:ext cx="8420100" cy="3937000"/>
            <a:chOff x="228600" y="2055813"/>
            <a:chExt cx="8420100" cy="3937606"/>
          </a:xfrm>
        </p:grpSpPr>
        <p:pic>
          <p:nvPicPr>
            <p:cNvPr id="8199" name="Picture 4" descr="ISO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53200" y="3810000"/>
              <a:ext cx="1847850" cy="809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0" name="Picture 5" descr="ICANNLogodkblu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57599" y="4526734"/>
              <a:ext cx="1828801" cy="1466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1" name="Picture 6" descr="IET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4800" y="3506788"/>
              <a:ext cx="2628900" cy="1381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2" name="Picture 7" descr="IAB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4800" y="5106988"/>
              <a:ext cx="2895600" cy="446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10" descr="ISO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240463" y="2055813"/>
              <a:ext cx="2076450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11" descr="W3C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28600" y="2514600"/>
              <a:ext cx="309562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2" descr="ICC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142038" y="4724400"/>
              <a:ext cx="2371725" cy="81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6" name="Picture 13" descr="WIPO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962400" y="2133600"/>
              <a:ext cx="1714500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7" name="Picture 14" descr="UNESCO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581400" y="3352800"/>
              <a:ext cx="1762125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8" name="Picture 15" descr="ITU logo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629400" y="2971800"/>
              <a:ext cx="2019300" cy="695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Domain Name?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en-US" smtClean="0"/>
              <a:t>Mechanism for translating name into number</a:t>
            </a:r>
          </a:p>
          <a:p>
            <a:pPr>
              <a:buFont typeface="Arial" pitchFamily="34" charset="0"/>
              <a:buNone/>
            </a:pPr>
            <a:r>
              <a:rPr lang="en-US" smtClean="0"/>
              <a:t>	</a:t>
            </a:r>
            <a:r>
              <a:rPr lang="en-US" smtClean="0">
                <a:hlinkClick r:id="rId2"/>
              </a:rPr>
              <a:t>www.icann.org</a:t>
            </a:r>
            <a:r>
              <a:rPr lang="en-US" smtClean="0"/>
              <a:t> = 192.0.32.7 (IP address)</a:t>
            </a:r>
          </a:p>
          <a:p>
            <a:r>
              <a:rPr lang="en-US" sz="2800" smtClean="0"/>
              <a:t>ccTLD (country code top-level domain)</a:t>
            </a:r>
          </a:p>
          <a:p>
            <a:pPr lvl="2"/>
            <a:r>
              <a:rPr lang="en-US" smtClean="0"/>
              <a:t>Generally used or reserved for a country   </a:t>
            </a:r>
          </a:p>
          <a:p>
            <a:pPr lvl="2"/>
            <a:r>
              <a:rPr lang="en-US" smtClean="0"/>
              <a:t>.jp, .kr, .uk, .my …etc</a:t>
            </a:r>
          </a:p>
          <a:p>
            <a:r>
              <a:rPr lang="en-US" sz="2800" smtClean="0"/>
              <a:t>gTLD (generic top-level domain)</a:t>
            </a:r>
          </a:p>
          <a:p>
            <a:pPr lvl="2"/>
            <a:r>
              <a:rPr lang="en-US" smtClean="0"/>
              <a:t>.com, .info, .net, .name, .biz, .pro  …etc</a:t>
            </a:r>
          </a:p>
          <a:p>
            <a:r>
              <a:rPr lang="en-US" sz="2800" smtClean="0"/>
              <a:t>others (infrastructure top-level domain)</a:t>
            </a:r>
          </a:p>
          <a:p>
            <a:pPr lvl="2"/>
            <a:r>
              <a:rPr lang="en-US" smtClean="0"/>
              <a:t>.arpa, .int ...etc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角丸四角形 143"/>
          <p:cNvSpPr/>
          <p:nvPr/>
        </p:nvSpPr>
        <p:spPr>
          <a:xfrm>
            <a:off x="1905000" y="6000750"/>
            <a:ext cx="4452938" cy="714375"/>
          </a:xfrm>
          <a:prstGeom prst="roundRect">
            <a:avLst/>
          </a:prstGeom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 useBgFill="1">
        <p:nvSpPr>
          <p:cNvPr id="143" name="角丸四角形 142"/>
          <p:cNvSpPr/>
          <p:nvPr/>
        </p:nvSpPr>
        <p:spPr>
          <a:xfrm>
            <a:off x="3786188" y="3651250"/>
            <a:ext cx="1928812" cy="1000125"/>
          </a:xfrm>
          <a:prstGeom prst="roundRect">
            <a:avLst/>
          </a:prstGeom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 useBgFill="1">
        <p:nvSpPr>
          <p:cNvPr id="141" name="角丸四角形 140"/>
          <p:cNvSpPr/>
          <p:nvPr/>
        </p:nvSpPr>
        <p:spPr>
          <a:xfrm>
            <a:off x="5214938" y="5267325"/>
            <a:ext cx="2857500" cy="571500"/>
          </a:xfrm>
          <a:prstGeom prst="roundRect">
            <a:avLst/>
          </a:prstGeom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cxnSp>
        <p:nvCxnSpPr>
          <p:cNvPr id="100" name="直線矢印コネクタ 99"/>
          <p:cNvCxnSpPr/>
          <p:nvPr/>
        </p:nvCxnSpPr>
        <p:spPr>
          <a:xfrm rot="16200000" flipV="1">
            <a:off x="3251994" y="4820444"/>
            <a:ext cx="496887" cy="428625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8" name="角丸四角形 137"/>
          <p:cNvSpPr/>
          <p:nvPr/>
        </p:nvSpPr>
        <p:spPr>
          <a:xfrm>
            <a:off x="1357313" y="5195888"/>
            <a:ext cx="2786062" cy="571500"/>
          </a:xfrm>
          <a:prstGeom prst="roundRect">
            <a:avLst/>
          </a:prstGeom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428625" y="3925888"/>
            <a:ext cx="3214688" cy="107156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142875" y="1282700"/>
            <a:ext cx="2071688" cy="10715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1" name="円柱 50"/>
          <p:cNvSpPr/>
          <p:nvPr/>
        </p:nvSpPr>
        <p:spPr>
          <a:xfrm>
            <a:off x="428625" y="1425575"/>
            <a:ext cx="642938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 sz="2000">
                <a:solidFill>
                  <a:srgbClr val="FFFFFF"/>
                </a:solidFill>
                <a:cs typeface="Arial" charset="0"/>
              </a:rPr>
              <a:t>.</a:t>
            </a:r>
            <a:endParaRPr kumimoji="1" lang="ja-JP" altLang="en-US" sz="20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1" name="円柱 20"/>
          <p:cNvSpPr/>
          <p:nvPr/>
        </p:nvSpPr>
        <p:spPr>
          <a:xfrm>
            <a:off x="3000375" y="211138"/>
            <a:ext cx="1724025" cy="7143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>
                <a:solidFill>
                  <a:srgbClr val="FFFFFF"/>
                </a:solidFill>
                <a:cs typeface="Arial" charset="0"/>
              </a:rPr>
              <a:t>ICANN/IANA</a:t>
            </a:r>
          </a:p>
          <a:p>
            <a:pPr algn="ctr">
              <a:defRPr/>
            </a:pPr>
            <a:r>
              <a:rPr kumimoji="1" lang="en-US" altLang="ja-JP" sz="1200">
                <a:solidFill>
                  <a:srgbClr val="FFFFFF"/>
                </a:solidFill>
                <a:cs typeface="Arial" charset="0"/>
              </a:rPr>
              <a:t>(Internet Assigned Numbers Authority)</a:t>
            </a:r>
          </a:p>
          <a:p>
            <a:pPr algn="ctr">
              <a:defRPr/>
            </a:pPr>
            <a:endParaRPr kumimoji="1" lang="ja-JP" altLang="en-US" sz="12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2" name="フリーフォーム 31"/>
          <p:cNvSpPr/>
          <p:nvPr/>
        </p:nvSpPr>
        <p:spPr>
          <a:xfrm>
            <a:off x="4357688" y="517525"/>
            <a:ext cx="2214562" cy="479425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2292980 w 2292980"/>
              <a:gd name="connsiteY0" fmla="*/ 0 h 487729"/>
              <a:gd name="connsiteX1" fmla="*/ 368528 w 2292980"/>
              <a:gd name="connsiteY1" fmla="*/ 216509 h 487729"/>
              <a:gd name="connsiteX2" fmla="*/ 81809 w 2292980"/>
              <a:gd name="connsiteY2" fmla="*/ 487729 h 487729"/>
              <a:gd name="connsiteX0" fmla="*/ 2292980 w 2940522"/>
              <a:gd name="connsiteY0" fmla="*/ 90875 h 578604"/>
              <a:gd name="connsiteX1" fmla="*/ 368528 w 2940522"/>
              <a:gd name="connsiteY1" fmla="*/ 307384 h 578604"/>
              <a:gd name="connsiteX2" fmla="*/ 81809 w 2940522"/>
              <a:gd name="connsiteY2" fmla="*/ 578604 h 578604"/>
              <a:gd name="connsiteX0" fmla="*/ 2211171 w 3508393"/>
              <a:gd name="connsiteY0" fmla="*/ 90875 h 578604"/>
              <a:gd name="connsiteX1" fmla="*/ 3139865 w 3508393"/>
              <a:gd name="connsiteY1" fmla="*/ 162313 h 578604"/>
              <a:gd name="connsiteX2" fmla="*/ 0 w 3508393"/>
              <a:gd name="connsiteY2" fmla="*/ 578604 h 578604"/>
              <a:gd name="connsiteX0" fmla="*/ 0 w 2286258"/>
              <a:gd name="connsiteY0" fmla="*/ 90875 h 519503"/>
              <a:gd name="connsiteX1" fmla="*/ 928694 w 2286258"/>
              <a:gd name="connsiteY1" fmla="*/ 162313 h 519503"/>
              <a:gd name="connsiteX2" fmla="*/ 2214578 w 2286258"/>
              <a:gd name="connsiteY2" fmla="*/ 519503 h 519503"/>
              <a:gd name="connsiteX0" fmla="*/ 0 w 2214578"/>
              <a:gd name="connsiteY0" fmla="*/ 90875 h 519503"/>
              <a:gd name="connsiteX1" fmla="*/ 928694 w 2214578"/>
              <a:gd name="connsiteY1" fmla="*/ 162313 h 519503"/>
              <a:gd name="connsiteX2" fmla="*/ 2214578 w 2214578"/>
              <a:gd name="connsiteY2" fmla="*/ 519503 h 519503"/>
              <a:gd name="connsiteX0" fmla="*/ 0 w 2214578"/>
              <a:gd name="connsiteY0" fmla="*/ 90875 h 519503"/>
              <a:gd name="connsiteX1" fmla="*/ 928694 w 2214578"/>
              <a:gd name="connsiteY1" fmla="*/ 162313 h 519503"/>
              <a:gd name="connsiteX2" fmla="*/ 2214578 w 2214578"/>
              <a:gd name="connsiteY2" fmla="*/ 519503 h 519503"/>
              <a:gd name="connsiteX0" fmla="*/ 0 w 2214578"/>
              <a:gd name="connsiteY0" fmla="*/ 50901 h 479529"/>
              <a:gd name="connsiteX1" fmla="*/ 928694 w 2214578"/>
              <a:gd name="connsiteY1" fmla="*/ 122339 h 479529"/>
              <a:gd name="connsiteX2" fmla="*/ 2214578 w 2214578"/>
              <a:gd name="connsiteY2" fmla="*/ 479529 h 479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4578" h="479529">
                <a:moveTo>
                  <a:pt x="0" y="50901"/>
                </a:moveTo>
                <a:cubicBezTo>
                  <a:pt x="397145" y="0"/>
                  <a:pt x="559598" y="50901"/>
                  <a:pt x="928694" y="122339"/>
                </a:cubicBezTo>
                <a:cubicBezTo>
                  <a:pt x="1297790" y="193777"/>
                  <a:pt x="1826380" y="345710"/>
                  <a:pt x="2214578" y="479529"/>
                </a:cubicBezTo>
              </a:path>
            </a:pathLst>
          </a:cu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9228" name="テキスト ボックス 32"/>
          <p:cNvSpPr txBox="1">
            <a:spLocks noChangeArrowheads="1"/>
          </p:cNvSpPr>
          <p:nvPr/>
        </p:nvSpPr>
        <p:spPr bwMode="auto">
          <a:xfrm>
            <a:off x="6286500" y="354013"/>
            <a:ext cx="1138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/>
              <a:t>ip address</a:t>
            </a:r>
          </a:p>
        </p:txBody>
      </p:sp>
      <p:sp>
        <p:nvSpPr>
          <p:cNvPr id="47" name="円柱 46"/>
          <p:cNvSpPr/>
          <p:nvPr/>
        </p:nvSpPr>
        <p:spPr>
          <a:xfrm>
            <a:off x="642938" y="1639888"/>
            <a:ext cx="642937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 sz="2000">
                <a:solidFill>
                  <a:srgbClr val="FFFFFF"/>
                </a:solidFill>
                <a:cs typeface="Arial" charset="0"/>
              </a:rPr>
              <a:t>.se</a:t>
            </a:r>
            <a:endParaRPr kumimoji="1" lang="ja-JP" altLang="en-US" sz="20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8" name="円柱 47"/>
          <p:cNvSpPr/>
          <p:nvPr/>
        </p:nvSpPr>
        <p:spPr>
          <a:xfrm>
            <a:off x="1357313" y="1497013"/>
            <a:ext cx="642937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>
                <a:solidFill>
                  <a:srgbClr val="FFFFFF"/>
                </a:solidFill>
                <a:cs typeface="Arial" charset="0"/>
              </a:rPr>
              <a:t>.jp</a:t>
            </a:r>
            <a:endParaRPr kumimoji="1" lang="ja-JP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31" name="テキスト ボックス 48"/>
          <p:cNvSpPr txBox="1">
            <a:spLocks noChangeArrowheads="1"/>
          </p:cNvSpPr>
          <p:nvPr/>
        </p:nvSpPr>
        <p:spPr bwMode="auto">
          <a:xfrm>
            <a:off x="214313" y="711200"/>
            <a:ext cx="10810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ccTLD registry</a:t>
            </a:r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1357313" y="2425700"/>
            <a:ext cx="2071687" cy="10715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3" name="円柱 52"/>
          <p:cNvSpPr/>
          <p:nvPr/>
        </p:nvSpPr>
        <p:spPr>
          <a:xfrm>
            <a:off x="1643063" y="2568575"/>
            <a:ext cx="642937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 sz="2000">
                <a:solidFill>
                  <a:srgbClr val="FFFFFF"/>
                </a:solidFill>
                <a:cs typeface="Arial" charset="0"/>
              </a:rPr>
              <a:t>.</a:t>
            </a:r>
            <a:endParaRPr kumimoji="1" lang="ja-JP" altLang="en-US" sz="20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4" name="円柱 53"/>
          <p:cNvSpPr/>
          <p:nvPr/>
        </p:nvSpPr>
        <p:spPr>
          <a:xfrm>
            <a:off x="1857375" y="2782888"/>
            <a:ext cx="642938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>
                <a:solidFill>
                  <a:srgbClr val="FFFFFF"/>
                </a:solidFill>
                <a:cs typeface="Arial" charset="0"/>
              </a:rPr>
              <a:t>.com</a:t>
            </a:r>
            <a:endParaRPr kumimoji="1" lang="ja-JP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5" name="円柱 54"/>
          <p:cNvSpPr/>
          <p:nvPr/>
        </p:nvSpPr>
        <p:spPr>
          <a:xfrm>
            <a:off x="2571750" y="2640013"/>
            <a:ext cx="642938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>
                <a:solidFill>
                  <a:srgbClr val="FFFFFF"/>
                </a:solidFill>
                <a:cs typeface="Arial" charset="0"/>
              </a:rPr>
              <a:t>.net</a:t>
            </a:r>
            <a:endParaRPr kumimoji="1" lang="ja-JP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36" name="テキスト ボックス 55"/>
          <p:cNvSpPr txBox="1">
            <a:spLocks noChangeArrowheads="1"/>
          </p:cNvSpPr>
          <p:nvPr/>
        </p:nvSpPr>
        <p:spPr bwMode="auto">
          <a:xfrm>
            <a:off x="2428875" y="1782763"/>
            <a:ext cx="1152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gTLD registry</a:t>
            </a:r>
            <a:endParaRPr kumimoji="1" lang="ja-JP" altLang="en-US"/>
          </a:p>
        </p:txBody>
      </p:sp>
      <p:sp>
        <p:nvSpPr>
          <p:cNvPr id="57" name="フリーフォーム 56"/>
          <p:cNvSpPr/>
          <p:nvPr/>
        </p:nvSpPr>
        <p:spPr>
          <a:xfrm>
            <a:off x="2190750" y="711200"/>
            <a:ext cx="738188" cy="1643063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2217478 w 2217478"/>
              <a:gd name="connsiteY0" fmla="*/ 746264 h 969658"/>
              <a:gd name="connsiteX1" fmla="*/ 1644041 w 2217478"/>
              <a:gd name="connsiteY1" fmla="*/ 862501 h 969658"/>
              <a:gd name="connsiteX2" fmla="*/ 0 w 2217478"/>
              <a:gd name="connsiteY2" fmla="*/ 103322 h 969658"/>
              <a:gd name="connsiteX0" fmla="*/ 2217478 w 2217478"/>
              <a:gd name="connsiteY0" fmla="*/ 642942 h 866336"/>
              <a:gd name="connsiteX1" fmla="*/ 1644041 w 2217478"/>
              <a:gd name="connsiteY1" fmla="*/ 759179 h 866336"/>
              <a:gd name="connsiteX2" fmla="*/ 0 w 2217478"/>
              <a:gd name="connsiteY2" fmla="*/ 0 h 866336"/>
              <a:gd name="connsiteX0" fmla="*/ 2217478 w 2217478"/>
              <a:gd name="connsiteY0" fmla="*/ 642942 h 668772"/>
              <a:gd name="connsiteX1" fmla="*/ 1571636 w 2217478"/>
              <a:gd name="connsiteY1" fmla="*/ 214314 h 668772"/>
              <a:gd name="connsiteX2" fmla="*/ 0 w 2217478"/>
              <a:gd name="connsiteY2" fmla="*/ 0 h 668772"/>
              <a:gd name="connsiteX0" fmla="*/ 2217478 w 2217478"/>
              <a:gd name="connsiteY0" fmla="*/ 642942 h 642942"/>
              <a:gd name="connsiteX1" fmla="*/ 1571636 w 2217478"/>
              <a:gd name="connsiteY1" fmla="*/ 214314 h 642942"/>
              <a:gd name="connsiteX2" fmla="*/ 0 w 2217478"/>
              <a:gd name="connsiteY2" fmla="*/ 0 h 642942"/>
              <a:gd name="connsiteX0" fmla="*/ 2214578 w 2214578"/>
              <a:gd name="connsiteY0" fmla="*/ 571504 h 571504"/>
              <a:gd name="connsiteX1" fmla="*/ 1571636 w 2214578"/>
              <a:gd name="connsiteY1" fmla="*/ 214314 h 571504"/>
              <a:gd name="connsiteX2" fmla="*/ 0 w 2214578"/>
              <a:gd name="connsiteY2" fmla="*/ 0 h 571504"/>
              <a:gd name="connsiteX0" fmla="*/ 714380 w 1690699"/>
              <a:gd name="connsiteY0" fmla="*/ 162075 h 2126620"/>
              <a:gd name="connsiteX1" fmla="*/ 1571636 w 1690699"/>
              <a:gd name="connsiteY1" fmla="*/ 1876587 h 2126620"/>
              <a:gd name="connsiteX2" fmla="*/ 0 w 1690699"/>
              <a:gd name="connsiteY2" fmla="*/ 1662273 h 2126620"/>
              <a:gd name="connsiteX0" fmla="*/ 714380 w 1690699"/>
              <a:gd name="connsiteY0" fmla="*/ 0 h 1964545"/>
              <a:gd name="connsiteX1" fmla="*/ 1571636 w 1690699"/>
              <a:gd name="connsiteY1" fmla="*/ 1714512 h 1964545"/>
              <a:gd name="connsiteX2" fmla="*/ 0 w 1690699"/>
              <a:gd name="connsiteY2" fmla="*/ 1500198 h 1964545"/>
              <a:gd name="connsiteX0" fmla="*/ 714380 w 714380"/>
              <a:gd name="connsiteY0" fmla="*/ 0 h 1529840"/>
              <a:gd name="connsiteX1" fmla="*/ 142877 w 714380"/>
              <a:gd name="connsiteY1" fmla="*/ 571505 h 1529840"/>
              <a:gd name="connsiteX2" fmla="*/ 0 w 714380"/>
              <a:gd name="connsiteY2" fmla="*/ 1500198 h 1529840"/>
              <a:gd name="connsiteX0" fmla="*/ 714380 w 714380"/>
              <a:gd name="connsiteY0" fmla="*/ 0 h 1500198"/>
              <a:gd name="connsiteX1" fmla="*/ 142877 w 714380"/>
              <a:gd name="connsiteY1" fmla="*/ 571505 h 1500198"/>
              <a:gd name="connsiteX2" fmla="*/ 0 w 714380"/>
              <a:gd name="connsiteY2" fmla="*/ 1500198 h 1500198"/>
              <a:gd name="connsiteX0" fmla="*/ 833442 w 833442"/>
              <a:gd name="connsiteY0" fmla="*/ 0 h 1500198"/>
              <a:gd name="connsiteX1" fmla="*/ 119063 w 833442"/>
              <a:gd name="connsiteY1" fmla="*/ 357191 h 1500198"/>
              <a:gd name="connsiteX2" fmla="*/ 119062 w 833442"/>
              <a:gd name="connsiteY2" fmla="*/ 1500198 h 1500198"/>
              <a:gd name="connsiteX0" fmla="*/ 809630 w 809630"/>
              <a:gd name="connsiteY0" fmla="*/ 130969 h 1631167"/>
              <a:gd name="connsiteX1" fmla="*/ 666755 w 809630"/>
              <a:gd name="connsiteY1" fmla="*/ 59532 h 1631167"/>
              <a:gd name="connsiteX2" fmla="*/ 95251 w 809630"/>
              <a:gd name="connsiteY2" fmla="*/ 488160 h 1631167"/>
              <a:gd name="connsiteX3" fmla="*/ 95250 w 809630"/>
              <a:gd name="connsiteY3" fmla="*/ 1631167 h 1631167"/>
              <a:gd name="connsiteX0" fmla="*/ 809630 w 809630"/>
              <a:gd name="connsiteY0" fmla="*/ 0 h 1500198"/>
              <a:gd name="connsiteX1" fmla="*/ 95251 w 809630"/>
              <a:gd name="connsiteY1" fmla="*/ 357191 h 1500198"/>
              <a:gd name="connsiteX2" fmla="*/ 95250 w 809630"/>
              <a:gd name="connsiteY2" fmla="*/ 1500198 h 1500198"/>
              <a:gd name="connsiteX0" fmla="*/ 738193 w 738193"/>
              <a:gd name="connsiteY0" fmla="*/ 0 h 1643073"/>
              <a:gd name="connsiteX1" fmla="*/ 95251 w 738193"/>
              <a:gd name="connsiteY1" fmla="*/ 500066 h 1643073"/>
              <a:gd name="connsiteX2" fmla="*/ 95250 w 738193"/>
              <a:gd name="connsiteY2" fmla="*/ 1643073 h 1643073"/>
              <a:gd name="connsiteX0" fmla="*/ 738193 w 738193"/>
              <a:gd name="connsiteY0" fmla="*/ 0 h 1643073"/>
              <a:gd name="connsiteX1" fmla="*/ 95251 w 738193"/>
              <a:gd name="connsiteY1" fmla="*/ 500066 h 1643073"/>
              <a:gd name="connsiteX2" fmla="*/ 95250 w 738193"/>
              <a:gd name="connsiteY2" fmla="*/ 1643073 h 1643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8193" h="1643073">
                <a:moveTo>
                  <a:pt x="738193" y="0"/>
                </a:moveTo>
                <a:cubicBezTo>
                  <a:pt x="368283" y="185098"/>
                  <a:pt x="214314" y="250033"/>
                  <a:pt x="95251" y="500066"/>
                </a:cubicBezTo>
                <a:cubicBezTo>
                  <a:pt x="0" y="762005"/>
                  <a:pt x="133524" y="1095165"/>
                  <a:pt x="95250" y="1643073"/>
                </a:cubicBezTo>
              </a:path>
            </a:pathLst>
          </a:cu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9" name="フリーフォーム 58"/>
          <p:cNvSpPr/>
          <p:nvPr/>
        </p:nvSpPr>
        <p:spPr>
          <a:xfrm>
            <a:off x="1285875" y="568325"/>
            <a:ext cx="1643063" cy="642938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2217478 w 2217478"/>
              <a:gd name="connsiteY0" fmla="*/ 746264 h 969658"/>
              <a:gd name="connsiteX1" fmla="*/ 1644041 w 2217478"/>
              <a:gd name="connsiteY1" fmla="*/ 862501 h 969658"/>
              <a:gd name="connsiteX2" fmla="*/ 0 w 2217478"/>
              <a:gd name="connsiteY2" fmla="*/ 103322 h 969658"/>
              <a:gd name="connsiteX0" fmla="*/ 2217478 w 2217478"/>
              <a:gd name="connsiteY0" fmla="*/ 642942 h 866336"/>
              <a:gd name="connsiteX1" fmla="*/ 1644041 w 2217478"/>
              <a:gd name="connsiteY1" fmla="*/ 759179 h 866336"/>
              <a:gd name="connsiteX2" fmla="*/ 0 w 2217478"/>
              <a:gd name="connsiteY2" fmla="*/ 0 h 866336"/>
              <a:gd name="connsiteX0" fmla="*/ 2217478 w 2217478"/>
              <a:gd name="connsiteY0" fmla="*/ 642942 h 668772"/>
              <a:gd name="connsiteX1" fmla="*/ 1571636 w 2217478"/>
              <a:gd name="connsiteY1" fmla="*/ 214314 h 668772"/>
              <a:gd name="connsiteX2" fmla="*/ 0 w 2217478"/>
              <a:gd name="connsiteY2" fmla="*/ 0 h 668772"/>
              <a:gd name="connsiteX0" fmla="*/ 2217478 w 2217478"/>
              <a:gd name="connsiteY0" fmla="*/ 642942 h 642942"/>
              <a:gd name="connsiteX1" fmla="*/ 1571636 w 2217478"/>
              <a:gd name="connsiteY1" fmla="*/ 214314 h 642942"/>
              <a:gd name="connsiteX2" fmla="*/ 0 w 2217478"/>
              <a:gd name="connsiteY2" fmla="*/ 0 h 642942"/>
              <a:gd name="connsiteX0" fmla="*/ 2214578 w 2214578"/>
              <a:gd name="connsiteY0" fmla="*/ 571504 h 571504"/>
              <a:gd name="connsiteX1" fmla="*/ 1571636 w 2214578"/>
              <a:gd name="connsiteY1" fmla="*/ 214314 h 571504"/>
              <a:gd name="connsiteX2" fmla="*/ 0 w 2214578"/>
              <a:gd name="connsiteY2" fmla="*/ 0 h 571504"/>
              <a:gd name="connsiteX0" fmla="*/ 1714512 w 1857388"/>
              <a:gd name="connsiteY0" fmla="*/ 1285884 h 1285884"/>
              <a:gd name="connsiteX1" fmla="*/ 1571636 w 1857388"/>
              <a:gd name="connsiteY1" fmla="*/ 214314 h 1285884"/>
              <a:gd name="connsiteX2" fmla="*/ 0 w 1857388"/>
              <a:gd name="connsiteY2" fmla="*/ 0 h 1285884"/>
              <a:gd name="connsiteX0" fmla="*/ 1714512 w 1857388"/>
              <a:gd name="connsiteY0" fmla="*/ 1285884 h 1285884"/>
              <a:gd name="connsiteX1" fmla="*/ 1571636 w 1857388"/>
              <a:gd name="connsiteY1" fmla="*/ 214314 h 1285884"/>
              <a:gd name="connsiteX2" fmla="*/ 0 w 1857388"/>
              <a:gd name="connsiteY2" fmla="*/ 0 h 1285884"/>
              <a:gd name="connsiteX0" fmla="*/ 1785950 w 1869294"/>
              <a:gd name="connsiteY0" fmla="*/ 1285884 h 1285884"/>
              <a:gd name="connsiteX1" fmla="*/ 1571636 w 1869294"/>
              <a:gd name="connsiteY1" fmla="*/ 214314 h 1285884"/>
              <a:gd name="connsiteX2" fmla="*/ 0 w 1869294"/>
              <a:gd name="connsiteY2" fmla="*/ 0 h 1285884"/>
              <a:gd name="connsiteX0" fmla="*/ 1785950 w 1785950"/>
              <a:gd name="connsiteY0" fmla="*/ 1285884 h 1285884"/>
              <a:gd name="connsiteX1" fmla="*/ 1357322 w 1785950"/>
              <a:gd name="connsiteY1" fmla="*/ 357190 h 1285884"/>
              <a:gd name="connsiteX2" fmla="*/ 0 w 1785950"/>
              <a:gd name="connsiteY2" fmla="*/ 0 h 1285884"/>
              <a:gd name="connsiteX0" fmla="*/ 1143008 w 1143008"/>
              <a:gd name="connsiteY0" fmla="*/ 1857388 h 1857388"/>
              <a:gd name="connsiteX1" fmla="*/ 714380 w 1143008"/>
              <a:gd name="connsiteY1" fmla="*/ 928694 h 1857388"/>
              <a:gd name="connsiteX2" fmla="*/ 0 w 1143008"/>
              <a:gd name="connsiteY2" fmla="*/ 0 h 1857388"/>
              <a:gd name="connsiteX0" fmla="*/ 1639187 w 1639187"/>
              <a:gd name="connsiteY0" fmla="*/ 1857388 h 1857388"/>
              <a:gd name="connsiteX1" fmla="*/ 1210559 w 1639187"/>
              <a:gd name="connsiteY1" fmla="*/ 928694 h 1857388"/>
              <a:gd name="connsiteX2" fmla="*/ 496179 w 1639187"/>
              <a:gd name="connsiteY2" fmla="*/ 0 h 1857388"/>
              <a:gd name="connsiteX0" fmla="*/ 2476516 w 2476516"/>
              <a:gd name="connsiteY0" fmla="*/ 1857388 h 1857388"/>
              <a:gd name="connsiteX1" fmla="*/ 190501 w 2476516"/>
              <a:gd name="connsiteY1" fmla="*/ 357190 h 1857388"/>
              <a:gd name="connsiteX2" fmla="*/ 1333508 w 2476516"/>
              <a:gd name="connsiteY2" fmla="*/ 0 h 1857388"/>
              <a:gd name="connsiteX0" fmla="*/ 33925 w 1676998"/>
              <a:gd name="connsiteY0" fmla="*/ 642942 h 642942"/>
              <a:gd name="connsiteX1" fmla="*/ 533991 w 1676998"/>
              <a:gd name="connsiteY1" fmla="*/ 357190 h 642942"/>
              <a:gd name="connsiteX2" fmla="*/ 1676998 w 1676998"/>
              <a:gd name="connsiteY2" fmla="*/ 0 h 642942"/>
              <a:gd name="connsiteX0" fmla="*/ 0 w 1643073"/>
              <a:gd name="connsiteY0" fmla="*/ 642942 h 642942"/>
              <a:gd name="connsiteX1" fmla="*/ 500066 w 1643073"/>
              <a:gd name="connsiteY1" fmla="*/ 357190 h 642942"/>
              <a:gd name="connsiteX2" fmla="*/ 1643073 w 1643073"/>
              <a:gd name="connsiteY2" fmla="*/ 0 h 642942"/>
              <a:gd name="connsiteX0" fmla="*/ 0 w 1643073"/>
              <a:gd name="connsiteY0" fmla="*/ 642942 h 642942"/>
              <a:gd name="connsiteX1" fmla="*/ 500066 w 1643073"/>
              <a:gd name="connsiteY1" fmla="*/ 357190 h 642942"/>
              <a:gd name="connsiteX2" fmla="*/ 1643073 w 1643073"/>
              <a:gd name="connsiteY2" fmla="*/ 0 h 642942"/>
              <a:gd name="connsiteX0" fmla="*/ 0 w 1643073"/>
              <a:gd name="connsiteY0" fmla="*/ 642942 h 642942"/>
              <a:gd name="connsiteX1" fmla="*/ 714380 w 1643073"/>
              <a:gd name="connsiteY1" fmla="*/ 214314 h 642942"/>
              <a:gd name="connsiteX2" fmla="*/ 1643073 w 1643073"/>
              <a:gd name="connsiteY2" fmla="*/ 0 h 64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3073" h="642942">
                <a:moveTo>
                  <a:pt x="0" y="642942"/>
                </a:moveTo>
                <a:cubicBezTo>
                  <a:pt x="216251" y="383297"/>
                  <a:pt x="440535" y="321471"/>
                  <a:pt x="714380" y="214314"/>
                </a:cubicBezTo>
                <a:cubicBezTo>
                  <a:pt x="988225" y="107157"/>
                  <a:pt x="1146894" y="66225"/>
                  <a:pt x="1643073" y="0"/>
                </a:cubicBezTo>
              </a:path>
            </a:pathLst>
          </a:cu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9239" name="テキスト ボックス 59"/>
          <p:cNvSpPr txBox="1">
            <a:spLocks noChangeArrowheads="1"/>
          </p:cNvSpPr>
          <p:nvPr/>
        </p:nvSpPr>
        <p:spPr bwMode="auto">
          <a:xfrm>
            <a:off x="1143000" y="211138"/>
            <a:ext cx="1573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/>
              <a:t>domain names</a:t>
            </a:r>
            <a:endParaRPr kumimoji="1" lang="ja-JP" altLang="en-US"/>
          </a:p>
        </p:txBody>
      </p:sp>
      <p:pic>
        <p:nvPicPr>
          <p:cNvPr id="9240" name="Picture 2" descr="C:\Users\maz\AppData\Local\Microsoft\Windows\Temporary Internet Files\Content.IE5\EKMEJL10\MCj034367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3997325"/>
            <a:ext cx="563562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1" name="Picture 2" descr="C:\Users\maz\AppData\Local\Microsoft\Windows\Temporary Internet Files\Content.IE5\EKMEJL10\MCj034367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3854450"/>
            <a:ext cx="56356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2" name="Picture 2" descr="C:\Users\maz\AppData\Local\Microsoft\Windows\Temporary Internet Files\Content.IE5\EKMEJL10\MCj034367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4211638"/>
            <a:ext cx="5635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3" name="Picture 2" descr="C:\Users\maz\AppData\Local\Microsoft\Windows\Temporary Internet Files\Content.IE5\EKMEJL10\MCj034367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4283075"/>
            <a:ext cx="56356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フリーフォーム 68"/>
          <p:cNvSpPr/>
          <p:nvPr/>
        </p:nvSpPr>
        <p:spPr>
          <a:xfrm>
            <a:off x="619125" y="2354263"/>
            <a:ext cx="238125" cy="1714500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2217478 w 2217478"/>
              <a:gd name="connsiteY0" fmla="*/ 746264 h 969658"/>
              <a:gd name="connsiteX1" fmla="*/ 1644041 w 2217478"/>
              <a:gd name="connsiteY1" fmla="*/ 862501 h 969658"/>
              <a:gd name="connsiteX2" fmla="*/ 0 w 2217478"/>
              <a:gd name="connsiteY2" fmla="*/ 103322 h 969658"/>
              <a:gd name="connsiteX0" fmla="*/ 2217478 w 2217478"/>
              <a:gd name="connsiteY0" fmla="*/ 642942 h 866336"/>
              <a:gd name="connsiteX1" fmla="*/ 1644041 w 2217478"/>
              <a:gd name="connsiteY1" fmla="*/ 759179 h 866336"/>
              <a:gd name="connsiteX2" fmla="*/ 0 w 2217478"/>
              <a:gd name="connsiteY2" fmla="*/ 0 h 866336"/>
              <a:gd name="connsiteX0" fmla="*/ 2217478 w 2217478"/>
              <a:gd name="connsiteY0" fmla="*/ 642942 h 668772"/>
              <a:gd name="connsiteX1" fmla="*/ 1571636 w 2217478"/>
              <a:gd name="connsiteY1" fmla="*/ 214314 h 668772"/>
              <a:gd name="connsiteX2" fmla="*/ 0 w 2217478"/>
              <a:gd name="connsiteY2" fmla="*/ 0 h 668772"/>
              <a:gd name="connsiteX0" fmla="*/ 2217478 w 2217478"/>
              <a:gd name="connsiteY0" fmla="*/ 642942 h 642942"/>
              <a:gd name="connsiteX1" fmla="*/ 1571636 w 2217478"/>
              <a:gd name="connsiteY1" fmla="*/ 214314 h 642942"/>
              <a:gd name="connsiteX2" fmla="*/ 0 w 2217478"/>
              <a:gd name="connsiteY2" fmla="*/ 0 h 642942"/>
              <a:gd name="connsiteX0" fmla="*/ 2214578 w 2214578"/>
              <a:gd name="connsiteY0" fmla="*/ 571504 h 571504"/>
              <a:gd name="connsiteX1" fmla="*/ 1571636 w 2214578"/>
              <a:gd name="connsiteY1" fmla="*/ 214314 h 571504"/>
              <a:gd name="connsiteX2" fmla="*/ 0 w 2214578"/>
              <a:gd name="connsiteY2" fmla="*/ 0 h 571504"/>
              <a:gd name="connsiteX0" fmla="*/ 1428760 w 1428760"/>
              <a:gd name="connsiteY0" fmla="*/ 785818 h 785818"/>
              <a:gd name="connsiteX1" fmla="*/ 785818 w 1428760"/>
              <a:gd name="connsiteY1" fmla="*/ 428628 h 785818"/>
              <a:gd name="connsiteX2" fmla="*/ 0 w 1428760"/>
              <a:gd name="connsiteY2" fmla="*/ 0 h 785818"/>
              <a:gd name="connsiteX0" fmla="*/ 1428760 w 1428760"/>
              <a:gd name="connsiteY0" fmla="*/ 785818 h 785818"/>
              <a:gd name="connsiteX1" fmla="*/ 785818 w 1428760"/>
              <a:gd name="connsiteY1" fmla="*/ 428628 h 785818"/>
              <a:gd name="connsiteX2" fmla="*/ 0 w 1428760"/>
              <a:gd name="connsiteY2" fmla="*/ 0 h 785818"/>
              <a:gd name="connsiteX0" fmla="*/ 1428760 w 1428760"/>
              <a:gd name="connsiteY0" fmla="*/ 785818 h 916788"/>
              <a:gd name="connsiteX1" fmla="*/ 285752 w 1428760"/>
              <a:gd name="connsiteY1" fmla="*/ 785818 h 916788"/>
              <a:gd name="connsiteX2" fmla="*/ 0 w 1428760"/>
              <a:gd name="connsiteY2" fmla="*/ 0 h 916788"/>
              <a:gd name="connsiteX0" fmla="*/ 235878 w 462098"/>
              <a:gd name="connsiteY0" fmla="*/ 1571636 h 1571636"/>
              <a:gd name="connsiteX1" fmla="*/ 450192 w 462098"/>
              <a:gd name="connsiteY1" fmla="*/ 785818 h 1571636"/>
              <a:gd name="connsiteX2" fmla="*/ 164440 w 462098"/>
              <a:gd name="connsiteY2" fmla="*/ 0 h 1571636"/>
              <a:gd name="connsiteX0" fmla="*/ 71438 w 297658"/>
              <a:gd name="connsiteY0" fmla="*/ 1571636 h 1571636"/>
              <a:gd name="connsiteX1" fmla="*/ 285752 w 297658"/>
              <a:gd name="connsiteY1" fmla="*/ 785818 h 1571636"/>
              <a:gd name="connsiteX2" fmla="*/ 0 w 297658"/>
              <a:gd name="connsiteY2" fmla="*/ 0 h 1571636"/>
              <a:gd name="connsiteX0" fmla="*/ 71438 w 297658"/>
              <a:gd name="connsiteY0" fmla="*/ 1571636 h 1571636"/>
              <a:gd name="connsiteX1" fmla="*/ 285752 w 297658"/>
              <a:gd name="connsiteY1" fmla="*/ 785818 h 1571636"/>
              <a:gd name="connsiteX2" fmla="*/ 0 w 297658"/>
              <a:gd name="connsiteY2" fmla="*/ 0 h 1571636"/>
              <a:gd name="connsiteX0" fmla="*/ 214314 w 438520"/>
              <a:gd name="connsiteY0" fmla="*/ 1214446 h 1214446"/>
              <a:gd name="connsiteX1" fmla="*/ 285752 w 438520"/>
              <a:gd name="connsiteY1" fmla="*/ 785818 h 1214446"/>
              <a:gd name="connsiteX2" fmla="*/ 0 w 438520"/>
              <a:gd name="connsiteY2" fmla="*/ 0 h 1214446"/>
              <a:gd name="connsiteX0" fmla="*/ 214314 w 438520"/>
              <a:gd name="connsiteY0" fmla="*/ 1214446 h 1214446"/>
              <a:gd name="connsiteX1" fmla="*/ 285752 w 438520"/>
              <a:gd name="connsiteY1" fmla="*/ 357190 h 1214446"/>
              <a:gd name="connsiteX2" fmla="*/ 0 w 438520"/>
              <a:gd name="connsiteY2" fmla="*/ 0 h 1214446"/>
              <a:gd name="connsiteX0" fmla="*/ 214314 w 438520"/>
              <a:gd name="connsiteY0" fmla="*/ 1214446 h 1214446"/>
              <a:gd name="connsiteX1" fmla="*/ 285752 w 438520"/>
              <a:gd name="connsiteY1" fmla="*/ 357190 h 1214446"/>
              <a:gd name="connsiteX2" fmla="*/ 0 w 438520"/>
              <a:gd name="connsiteY2" fmla="*/ 0 h 1214446"/>
              <a:gd name="connsiteX0" fmla="*/ 214314 w 333377"/>
              <a:gd name="connsiteY0" fmla="*/ 1214446 h 1214446"/>
              <a:gd name="connsiteX1" fmla="*/ 285752 w 333377"/>
              <a:gd name="connsiteY1" fmla="*/ 785818 h 1214446"/>
              <a:gd name="connsiteX2" fmla="*/ 285752 w 333377"/>
              <a:gd name="connsiteY2" fmla="*/ 357190 h 1214446"/>
              <a:gd name="connsiteX3" fmla="*/ 0 w 333377"/>
              <a:gd name="connsiteY3" fmla="*/ 0 h 1214446"/>
              <a:gd name="connsiteX0" fmla="*/ 214314 w 321471"/>
              <a:gd name="connsiteY0" fmla="*/ 1214446 h 1214446"/>
              <a:gd name="connsiteX1" fmla="*/ 285752 w 321471"/>
              <a:gd name="connsiteY1" fmla="*/ 357190 h 1214446"/>
              <a:gd name="connsiteX2" fmla="*/ 0 w 321471"/>
              <a:gd name="connsiteY2" fmla="*/ 0 h 1214446"/>
              <a:gd name="connsiteX0" fmla="*/ 285753 w 321471"/>
              <a:gd name="connsiteY0" fmla="*/ 785818 h 785818"/>
              <a:gd name="connsiteX1" fmla="*/ 285752 w 321471"/>
              <a:gd name="connsiteY1" fmla="*/ 357190 h 785818"/>
              <a:gd name="connsiteX2" fmla="*/ 0 w 321471"/>
              <a:gd name="connsiteY2" fmla="*/ 0 h 785818"/>
              <a:gd name="connsiteX0" fmla="*/ 285753 w 321471"/>
              <a:gd name="connsiteY0" fmla="*/ 785818 h 785818"/>
              <a:gd name="connsiteX1" fmla="*/ 285752 w 321471"/>
              <a:gd name="connsiteY1" fmla="*/ 357190 h 785818"/>
              <a:gd name="connsiteX2" fmla="*/ 0 w 321471"/>
              <a:gd name="connsiteY2" fmla="*/ 0 h 785818"/>
              <a:gd name="connsiteX0" fmla="*/ 71439 w 216663"/>
              <a:gd name="connsiteY0" fmla="*/ 785818 h 785818"/>
              <a:gd name="connsiteX1" fmla="*/ 71438 w 216663"/>
              <a:gd name="connsiteY1" fmla="*/ 357190 h 785818"/>
              <a:gd name="connsiteX2" fmla="*/ 0 w 216663"/>
              <a:gd name="connsiteY2" fmla="*/ 0 h 785818"/>
              <a:gd name="connsiteX0" fmla="*/ 234944 w 270662"/>
              <a:gd name="connsiteY0" fmla="*/ 785818 h 785818"/>
              <a:gd name="connsiteX1" fmla="*/ 234943 w 270662"/>
              <a:gd name="connsiteY1" fmla="*/ 357190 h 785818"/>
              <a:gd name="connsiteX2" fmla="*/ 163505 w 270662"/>
              <a:gd name="connsiteY2" fmla="*/ 0 h 785818"/>
              <a:gd name="connsiteX0" fmla="*/ 71439 w 71439"/>
              <a:gd name="connsiteY0" fmla="*/ 785818 h 785818"/>
              <a:gd name="connsiteX1" fmla="*/ 0 w 71439"/>
              <a:gd name="connsiteY1" fmla="*/ 0 h 785818"/>
              <a:gd name="connsiteX0" fmla="*/ 304748 w 304748"/>
              <a:gd name="connsiteY0" fmla="*/ 785818 h 1357322"/>
              <a:gd name="connsiteX1" fmla="*/ 18995 w 304748"/>
              <a:gd name="connsiteY1" fmla="*/ 1357322 h 1357322"/>
              <a:gd name="connsiteX2" fmla="*/ 233309 w 304748"/>
              <a:gd name="connsiteY2" fmla="*/ 0 h 1357322"/>
              <a:gd name="connsiteX0" fmla="*/ 304748 w 447623"/>
              <a:gd name="connsiteY0" fmla="*/ 785818 h 1357322"/>
              <a:gd name="connsiteX1" fmla="*/ 447623 w 447623"/>
              <a:gd name="connsiteY1" fmla="*/ 1357322 h 1357322"/>
              <a:gd name="connsiteX2" fmla="*/ 18995 w 447623"/>
              <a:gd name="connsiteY2" fmla="*/ 1357322 h 1357322"/>
              <a:gd name="connsiteX3" fmla="*/ 233309 w 447623"/>
              <a:gd name="connsiteY3" fmla="*/ 0 h 1357322"/>
              <a:gd name="connsiteX0" fmla="*/ 304748 w 304748"/>
              <a:gd name="connsiteY0" fmla="*/ 785818 h 1357322"/>
              <a:gd name="connsiteX1" fmla="*/ 18995 w 304748"/>
              <a:gd name="connsiteY1" fmla="*/ 1357322 h 1357322"/>
              <a:gd name="connsiteX2" fmla="*/ 233309 w 304748"/>
              <a:gd name="connsiteY2" fmla="*/ 0 h 1357322"/>
              <a:gd name="connsiteX0" fmla="*/ 304747 w 304747"/>
              <a:gd name="connsiteY0" fmla="*/ 1500198 h 1500198"/>
              <a:gd name="connsiteX1" fmla="*/ 18995 w 304747"/>
              <a:gd name="connsiteY1" fmla="*/ 1357322 h 1500198"/>
              <a:gd name="connsiteX2" fmla="*/ 233309 w 304747"/>
              <a:gd name="connsiteY2" fmla="*/ 0 h 1500198"/>
              <a:gd name="connsiteX0" fmla="*/ 161870 w 161870"/>
              <a:gd name="connsiteY0" fmla="*/ 1500198 h 1500198"/>
              <a:gd name="connsiteX1" fmla="*/ 18995 w 161870"/>
              <a:gd name="connsiteY1" fmla="*/ 714380 h 1500198"/>
              <a:gd name="connsiteX2" fmla="*/ 90432 w 161870"/>
              <a:gd name="connsiteY2" fmla="*/ 0 h 1500198"/>
              <a:gd name="connsiteX0" fmla="*/ 161870 w 161870"/>
              <a:gd name="connsiteY0" fmla="*/ 1500198 h 1500198"/>
              <a:gd name="connsiteX1" fmla="*/ 18995 w 161870"/>
              <a:gd name="connsiteY1" fmla="*/ 714380 h 1500198"/>
              <a:gd name="connsiteX2" fmla="*/ 90432 w 161870"/>
              <a:gd name="connsiteY2" fmla="*/ 0 h 1500198"/>
              <a:gd name="connsiteX0" fmla="*/ 166984 w 166984"/>
              <a:gd name="connsiteY0" fmla="*/ 1500198 h 1500198"/>
              <a:gd name="connsiteX1" fmla="*/ 24109 w 166984"/>
              <a:gd name="connsiteY1" fmla="*/ 714380 h 1500198"/>
              <a:gd name="connsiteX2" fmla="*/ 95546 w 166984"/>
              <a:gd name="connsiteY2" fmla="*/ 0 h 1500198"/>
              <a:gd name="connsiteX0" fmla="*/ 238422 w 238422"/>
              <a:gd name="connsiteY0" fmla="*/ 1714512 h 1714512"/>
              <a:gd name="connsiteX1" fmla="*/ 95547 w 238422"/>
              <a:gd name="connsiteY1" fmla="*/ 928694 h 1714512"/>
              <a:gd name="connsiteX2" fmla="*/ 95546 w 238422"/>
              <a:gd name="connsiteY2" fmla="*/ 0 h 171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422" h="1714512">
                <a:moveTo>
                  <a:pt x="238422" y="1714512"/>
                </a:moveTo>
                <a:cubicBezTo>
                  <a:pt x="190797" y="1452573"/>
                  <a:pt x="119360" y="1214446"/>
                  <a:pt x="95547" y="928694"/>
                </a:cubicBezTo>
                <a:cubicBezTo>
                  <a:pt x="71734" y="642942"/>
                  <a:pt x="0" y="408690"/>
                  <a:pt x="95546" y="0"/>
                </a:cubicBezTo>
              </a:path>
            </a:pathLst>
          </a:cu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9245" name="テキスト ボックス 69"/>
          <p:cNvSpPr txBox="1">
            <a:spLocks noChangeArrowheads="1"/>
          </p:cNvSpPr>
          <p:nvPr/>
        </p:nvSpPr>
        <p:spPr bwMode="auto">
          <a:xfrm>
            <a:off x="71438" y="4783138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registrar</a:t>
            </a:r>
            <a:endParaRPr kumimoji="1" lang="ja-JP" altLang="en-US"/>
          </a:p>
        </p:txBody>
      </p:sp>
      <p:pic>
        <p:nvPicPr>
          <p:cNvPr id="9246" name="Picture 2" descr="C:\Users\maz\AppData\Local\Microsoft\Windows\Temporary Internet Files\Content.IE5\RIR3LRB7\MCj038358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4854575"/>
            <a:ext cx="725487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7" name="Picture 2" descr="C:\Users\maz\AppData\Local\Microsoft\Windows\Temporary Internet Files\Content.IE5\JQPJAQ3V\MCj0434845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5" y="1497013"/>
            <a:ext cx="928688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フリーフォーム 73"/>
          <p:cNvSpPr/>
          <p:nvPr/>
        </p:nvSpPr>
        <p:spPr>
          <a:xfrm>
            <a:off x="3714750" y="996950"/>
            <a:ext cx="857250" cy="642938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608673 w 891767"/>
              <a:gd name="connsiteY0" fmla="*/ 0 h 642942"/>
              <a:gd name="connsiteX1" fmla="*/ 35236 w 891767"/>
              <a:gd name="connsiteY1" fmla="*/ 116237 h 642942"/>
              <a:gd name="connsiteX2" fmla="*/ 820087 w 891767"/>
              <a:gd name="connsiteY2" fmla="*/ 642942 h 642942"/>
              <a:gd name="connsiteX0" fmla="*/ 0 w 211414"/>
              <a:gd name="connsiteY0" fmla="*/ 0 h 642942"/>
              <a:gd name="connsiteX1" fmla="*/ 211414 w 211414"/>
              <a:gd name="connsiteY1" fmla="*/ 642942 h 642942"/>
              <a:gd name="connsiteX0" fmla="*/ 0 w 571505"/>
              <a:gd name="connsiteY0" fmla="*/ 0 h 642943"/>
              <a:gd name="connsiteX1" fmla="*/ 571505 w 571505"/>
              <a:gd name="connsiteY1" fmla="*/ 642943 h 642943"/>
              <a:gd name="connsiteX0" fmla="*/ 0 w 285753"/>
              <a:gd name="connsiteY0" fmla="*/ 0 h 714381"/>
              <a:gd name="connsiteX1" fmla="*/ 285753 w 285753"/>
              <a:gd name="connsiteY1" fmla="*/ 714381 h 714381"/>
              <a:gd name="connsiteX0" fmla="*/ 0 w 857257"/>
              <a:gd name="connsiteY0" fmla="*/ 0 h 642943"/>
              <a:gd name="connsiteX1" fmla="*/ 857257 w 857257"/>
              <a:gd name="connsiteY1" fmla="*/ 642943 h 64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7257" h="642943">
                <a:moveTo>
                  <a:pt x="0" y="0"/>
                </a:moveTo>
                <a:lnTo>
                  <a:pt x="857257" y="642943"/>
                </a:ln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9249" name="テキスト ボックス 74"/>
          <p:cNvSpPr txBox="1">
            <a:spLocks noChangeArrowheads="1"/>
          </p:cNvSpPr>
          <p:nvPr/>
        </p:nvSpPr>
        <p:spPr bwMode="auto">
          <a:xfrm>
            <a:off x="3429000" y="990600"/>
            <a:ext cx="25304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ja-JP"/>
              <a:t>Root Zone</a:t>
            </a:r>
          </a:p>
          <a:p>
            <a:r>
              <a:rPr kumimoji="1" lang="en-US" altLang="ja-JP" sz="1600"/>
              <a:t>w/ USG and VeriSign</a:t>
            </a:r>
            <a:endParaRPr kumimoji="1" lang="ja-JP" altLang="en-US" sz="1600"/>
          </a:p>
        </p:txBody>
      </p:sp>
      <p:pic>
        <p:nvPicPr>
          <p:cNvPr id="9250" name="Picture 2" descr="C:\Users\maz\AppData\Local\Microsoft\Windows\Temporary Internet Files\Content.IE5\JQPJAQ3V\MCj0434845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5" y="228282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51" name="Picture 2" descr="C:\Users\maz\AppData\Local\Microsoft\Windows\Temporary Internet Files\Content.IE5\JQPJAQ3V\MCj0434845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88" y="2640013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フリーフォーム 77"/>
          <p:cNvSpPr/>
          <p:nvPr/>
        </p:nvSpPr>
        <p:spPr>
          <a:xfrm>
            <a:off x="2071688" y="1568450"/>
            <a:ext cx="1928812" cy="857250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608673 w 891767"/>
              <a:gd name="connsiteY0" fmla="*/ 0 h 642942"/>
              <a:gd name="connsiteX1" fmla="*/ 35236 w 891767"/>
              <a:gd name="connsiteY1" fmla="*/ 116237 h 642942"/>
              <a:gd name="connsiteX2" fmla="*/ 820087 w 891767"/>
              <a:gd name="connsiteY2" fmla="*/ 642942 h 642942"/>
              <a:gd name="connsiteX0" fmla="*/ 0 w 211414"/>
              <a:gd name="connsiteY0" fmla="*/ 0 h 642942"/>
              <a:gd name="connsiteX1" fmla="*/ 211414 w 211414"/>
              <a:gd name="connsiteY1" fmla="*/ 642942 h 642942"/>
              <a:gd name="connsiteX0" fmla="*/ 0 w 571505"/>
              <a:gd name="connsiteY0" fmla="*/ 0 h 642943"/>
              <a:gd name="connsiteX1" fmla="*/ 571505 w 571505"/>
              <a:gd name="connsiteY1" fmla="*/ 642943 h 642943"/>
              <a:gd name="connsiteX0" fmla="*/ 0 w 285753"/>
              <a:gd name="connsiteY0" fmla="*/ 0 h 714381"/>
              <a:gd name="connsiteX1" fmla="*/ 285753 w 285753"/>
              <a:gd name="connsiteY1" fmla="*/ 714381 h 714381"/>
              <a:gd name="connsiteX0" fmla="*/ 0 w 1946823"/>
              <a:gd name="connsiteY0" fmla="*/ 785818 h 1500199"/>
              <a:gd name="connsiteX1" fmla="*/ 1857388 w 1946823"/>
              <a:gd name="connsiteY1" fmla="*/ 0 h 1500199"/>
              <a:gd name="connsiteX2" fmla="*/ 285753 w 1946823"/>
              <a:gd name="connsiteY2" fmla="*/ 1500199 h 1500199"/>
              <a:gd name="connsiteX0" fmla="*/ 0 w 285753"/>
              <a:gd name="connsiteY0" fmla="*/ 0 h 714381"/>
              <a:gd name="connsiteX1" fmla="*/ 285753 w 285753"/>
              <a:gd name="connsiteY1" fmla="*/ 714381 h 714381"/>
              <a:gd name="connsiteX0" fmla="*/ 2143139 w 2143139"/>
              <a:gd name="connsiteY0" fmla="*/ 0 h 1357323"/>
              <a:gd name="connsiteX1" fmla="*/ 0 w 2143139"/>
              <a:gd name="connsiteY1" fmla="*/ 1357323 h 1357323"/>
              <a:gd name="connsiteX0" fmla="*/ 2143139 w 2143139"/>
              <a:gd name="connsiteY0" fmla="*/ 0 h 1357323"/>
              <a:gd name="connsiteX1" fmla="*/ 785816 w 2143139"/>
              <a:gd name="connsiteY1" fmla="*/ 285752 h 1357323"/>
              <a:gd name="connsiteX2" fmla="*/ 0 w 2143139"/>
              <a:gd name="connsiteY2" fmla="*/ 1357323 h 1357323"/>
              <a:gd name="connsiteX0" fmla="*/ 2143139 w 2143139"/>
              <a:gd name="connsiteY0" fmla="*/ 0 h 1357323"/>
              <a:gd name="connsiteX1" fmla="*/ 785816 w 2143139"/>
              <a:gd name="connsiteY1" fmla="*/ 285752 h 1357323"/>
              <a:gd name="connsiteX2" fmla="*/ 0 w 2143139"/>
              <a:gd name="connsiteY2" fmla="*/ 1357323 h 1357323"/>
              <a:gd name="connsiteX0" fmla="*/ 2143139 w 2143139"/>
              <a:gd name="connsiteY0" fmla="*/ 81448 h 1438771"/>
              <a:gd name="connsiteX1" fmla="*/ 785816 w 2143139"/>
              <a:gd name="connsiteY1" fmla="*/ 367200 h 1438771"/>
              <a:gd name="connsiteX2" fmla="*/ 0 w 2143139"/>
              <a:gd name="connsiteY2" fmla="*/ 1438771 h 1438771"/>
              <a:gd name="connsiteX0" fmla="*/ 2143141 w 2143141"/>
              <a:gd name="connsiteY0" fmla="*/ 0 h 1214446"/>
              <a:gd name="connsiteX1" fmla="*/ 785818 w 2143141"/>
              <a:gd name="connsiteY1" fmla="*/ 285752 h 1214446"/>
              <a:gd name="connsiteX2" fmla="*/ 0 w 2143141"/>
              <a:gd name="connsiteY2" fmla="*/ 1214446 h 1214446"/>
              <a:gd name="connsiteX0" fmla="*/ 2143141 w 2143141"/>
              <a:gd name="connsiteY0" fmla="*/ 0 h 1214446"/>
              <a:gd name="connsiteX1" fmla="*/ 785818 w 2143141"/>
              <a:gd name="connsiteY1" fmla="*/ 285752 h 1214446"/>
              <a:gd name="connsiteX2" fmla="*/ 0 w 2143141"/>
              <a:gd name="connsiteY2" fmla="*/ 1214446 h 1214446"/>
              <a:gd name="connsiteX0" fmla="*/ 2143141 w 2143141"/>
              <a:gd name="connsiteY0" fmla="*/ 0 h 1214446"/>
              <a:gd name="connsiteX1" fmla="*/ 785818 w 2143141"/>
              <a:gd name="connsiteY1" fmla="*/ 500066 h 1214446"/>
              <a:gd name="connsiteX2" fmla="*/ 0 w 2143141"/>
              <a:gd name="connsiteY2" fmla="*/ 1214446 h 1214446"/>
              <a:gd name="connsiteX0" fmla="*/ 2214579 w 2214579"/>
              <a:gd name="connsiteY0" fmla="*/ 0 h 1214446"/>
              <a:gd name="connsiteX1" fmla="*/ 857256 w 2214579"/>
              <a:gd name="connsiteY1" fmla="*/ 500066 h 1214446"/>
              <a:gd name="connsiteX2" fmla="*/ 0 w 2214579"/>
              <a:gd name="connsiteY2" fmla="*/ 1214446 h 1214446"/>
              <a:gd name="connsiteX0" fmla="*/ 2214579 w 2214579"/>
              <a:gd name="connsiteY0" fmla="*/ 0 h 1214446"/>
              <a:gd name="connsiteX1" fmla="*/ 857256 w 2214579"/>
              <a:gd name="connsiteY1" fmla="*/ 500066 h 1214446"/>
              <a:gd name="connsiteX2" fmla="*/ 0 w 2214579"/>
              <a:gd name="connsiteY2" fmla="*/ 1214446 h 1214446"/>
              <a:gd name="connsiteX0" fmla="*/ 2357454 w 2357454"/>
              <a:gd name="connsiteY0" fmla="*/ 0 h 1214446"/>
              <a:gd name="connsiteX1" fmla="*/ 857256 w 2357454"/>
              <a:gd name="connsiteY1" fmla="*/ 500066 h 1214446"/>
              <a:gd name="connsiteX2" fmla="*/ 0 w 2357454"/>
              <a:gd name="connsiteY2" fmla="*/ 1214446 h 1214446"/>
              <a:gd name="connsiteX0" fmla="*/ 4322000 w 4322000"/>
              <a:gd name="connsiteY0" fmla="*/ 11906 h 1226352"/>
              <a:gd name="connsiteX1" fmla="*/ 250033 w 4322000"/>
              <a:gd name="connsiteY1" fmla="*/ 83344 h 1226352"/>
              <a:gd name="connsiteX2" fmla="*/ 2821802 w 4322000"/>
              <a:gd name="connsiteY2" fmla="*/ 511972 h 1226352"/>
              <a:gd name="connsiteX3" fmla="*/ 1964546 w 4322000"/>
              <a:gd name="connsiteY3" fmla="*/ 1226352 h 1226352"/>
              <a:gd name="connsiteX0" fmla="*/ 2357454 w 2357454"/>
              <a:gd name="connsiteY0" fmla="*/ 0 h 1214446"/>
              <a:gd name="connsiteX1" fmla="*/ 857256 w 2357454"/>
              <a:gd name="connsiteY1" fmla="*/ 500066 h 1214446"/>
              <a:gd name="connsiteX2" fmla="*/ 0 w 2357454"/>
              <a:gd name="connsiteY2" fmla="*/ 1214446 h 1214446"/>
              <a:gd name="connsiteX0" fmla="*/ 312541 w 2848591"/>
              <a:gd name="connsiteY0" fmla="*/ 0 h 1214446"/>
              <a:gd name="connsiteX1" fmla="*/ 2455682 w 2848591"/>
              <a:gd name="connsiteY1" fmla="*/ 500066 h 1214446"/>
              <a:gd name="connsiteX2" fmla="*/ 1598426 w 2848591"/>
              <a:gd name="connsiteY2" fmla="*/ 1214446 h 1214446"/>
              <a:gd name="connsiteX0" fmla="*/ 312541 w 2741434"/>
              <a:gd name="connsiteY0" fmla="*/ 0 h 1214446"/>
              <a:gd name="connsiteX1" fmla="*/ 2455682 w 2741434"/>
              <a:gd name="connsiteY1" fmla="*/ 500066 h 1214446"/>
              <a:gd name="connsiteX2" fmla="*/ 1598426 w 2741434"/>
              <a:gd name="connsiteY2" fmla="*/ 1214446 h 1214446"/>
              <a:gd name="connsiteX0" fmla="*/ 1143007 w 3631432"/>
              <a:gd name="connsiteY0" fmla="*/ 0 h 1214446"/>
              <a:gd name="connsiteX1" fmla="*/ 357190 w 3631432"/>
              <a:gd name="connsiteY1" fmla="*/ 142876 h 1214446"/>
              <a:gd name="connsiteX2" fmla="*/ 3286148 w 3631432"/>
              <a:gd name="connsiteY2" fmla="*/ 500066 h 1214446"/>
              <a:gd name="connsiteX3" fmla="*/ 2428892 w 3631432"/>
              <a:gd name="connsiteY3" fmla="*/ 1214446 h 1214446"/>
              <a:gd name="connsiteX0" fmla="*/ 0 w 2488425"/>
              <a:gd name="connsiteY0" fmla="*/ 0 h 1214446"/>
              <a:gd name="connsiteX1" fmla="*/ 2143141 w 2488425"/>
              <a:gd name="connsiteY1" fmla="*/ 500066 h 1214446"/>
              <a:gd name="connsiteX2" fmla="*/ 1285885 w 2488425"/>
              <a:gd name="connsiteY2" fmla="*/ 1214446 h 1214446"/>
              <a:gd name="connsiteX0" fmla="*/ 0 w 3345680"/>
              <a:gd name="connsiteY0" fmla="*/ 0 h 1143008"/>
              <a:gd name="connsiteX1" fmla="*/ 3000396 w 3345680"/>
              <a:gd name="connsiteY1" fmla="*/ 428628 h 1143008"/>
              <a:gd name="connsiteX2" fmla="*/ 2143140 w 3345680"/>
              <a:gd name="connsiteY2" fmla="*/ 1143008 h 1143008"/>
              <a:gd name="connsiteX0" fmla="*/ 0 w 3345680"/>
              <a:gd name="connsiteY0" fmla="*/ 0 h 1143008"/>
              <a:gd name="connsiteX1" fmla="*/ 3000396 w 3345680"/>
              <a:gd name="connsiteY1" fmla="*/ 428628 h 1143008"/>
              <a:gd name="connsiteX2" fmla="*/ 2143140 w 3345680"/>
              <a:gd name="connsiteY2" fmla="*/ 1143008 h 1143008"/>
              <a:gd name="connsiteX0" fmla="*/ 0 w 2502026"/>
              <a:gd name="connsiteY0" fmla="*/ 0 h 1143008"/>
              <a:gd name="connsiteX1" fmla="*/ 1571636 w 2502026"/>
              <a:gd name="connsiteY1" fmla="*/ 500066 h 1143008"/>
              <a:gd name="connsiteX2" fmla="*/ 2143140 w 2502026"/>
              <a:gd name="connsiteY2" fmla="*/ 1143008 h 1143008"/>
              <a:gd name="connsiteX0" fmla="*/ 0 w 2502026"/>
              <a:gd name="connsiteY0" fmla="*/ 0 h 1143008"/>
              <a:gd name="connsiteX1" fmla="*/ 1571636 w 2502026"/>
              <a:gd name="connsiteY1" fmla="*/ 500066 h 1143008"/>
              <a:gd name="connsiteX2" fmla="*/ 2143140 w 2502026"/>
              <a:gd name="connsiteY2" fmla="*/ 1143008 h 1143008"/>
              <a:gd name="connsiteX0" fmla="*/ 0 w 3073530"/>
              <a:gd name="connsiteY0" fmla="*/ 0 h 1143008"/>
              <a:gd name="connsiteX1" fmla="*/ 1571636 w 3073530"/>
              <a:gd name="connsiteY1" fmla="*/ 500066 h 1143008"/>
              <a:gd name="connsiteX2" fmla="*/ 2714644 w 3073530"/>
              <a:gd name="connsiteY2" fmla="*/ 1143008 h 1143008"/>
              <a:gd name="connsiteX0" fmla="*/ 0 w 2714644"/>
              <a:gd name="connsiteY0" fmla="*/ 0 h 1143008"/>
              <a:gd name="connsiteX1" fmla="*/ 1571636 w 2714644"/>
              <a:gd name="connsiteY1" fmla="*/ 500066 h 1143008"/>
              <a:gd name="connsiteX2" fmla="*/ 2714644 w 2714644"/>
              <a:gd name="connsiteY2" fmla="*/ 1143008 h 1143008"/>
              <a:gd name="connsiteX0" fmla="*/ 0 w 1928826"/>
              <a:gd name="connsiteY0" fmla="*/ 0 h 857256"/>
              <a:gd name="connsiteX1" fmla="*/ 1571636 w 1928826"/>
              <a:gd name="connsiteY1" fmla="*/ 500066 h 857256"/>
              <a:gd name="connsiteX2" fmla="*/ 1928826 w 1928826"/>
              <a:gd name="connsiteY2" fmla="*/ 857256 h 857256"/>
              <a:gd name="connsiteX0" fmla="*/ 0 w 1928826"/>
              <a:gd name="connsiteY0" fmla="*/ 0 h 857256"/>
              <a:gd name="connsiteX1" fmla="*/ 928694 w 1928826"/>
              <a:gd name="connsiteY1" fmla="*/ 214314 h 857256"/>
              <a:gd name="connsiteX2" fmla="*/ 1928826 w 1928826"/>
              <a:gd name="connsiteY2" fmla="*/ 857256 h 85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8826" h="857256">
                <a:moveTo>
                  <a:pt x="0" y="0"/>
                </a:moveTo>
                <a:cubicBezTo>
                  <a:pt x="487912" y="37838"/>
                  <a:pt x="607223" y="71438"/>
                  <a:pt x="928694" y="214314"/>
                </a:cubicBezTo>
                <a:cubicBezTo>
                  <a:pt x="1250165" y="357190"/>
                  <a:pt x="1499232" y="432920"/>
                  <a:pt x="1928826" y="857256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79" name="フリーフォーム 78"/>
          <p:cNvSpPr/>
          <p:nvPr/>
        </p:nvSpPr>
        <p:spPr>
          <a:xfrm flipV="1">
            <a:off x="3214688" y="2997200"/>
            <a:ext cx="1738312" cy="50800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608673 w 891767"/>
              <a:gd name="connsiteY0" fmla="*/ 0 h 642942"/>
              <a:gd name="connsiteX1" fmla="*/ 35236 w 891767"/>
              <a:gd name="connsiteY1" fmla="*/ 116237 h 642942"/>
              <a:gd name="connsiteX2" fmla="*/ 820087 w 891767"/>
              <a:gd name="connsiteY2" fmla="*/ 642942 h 642942"/>
              <a:gd name="connsiteX0" fmla="*/ 0 w 211414"/>
              <a:gd name="connsiteY0" fmla="*/ 0 h 642942"/>
              <a:gd name="connsiteX1" fmla="*/ 211414 w 211414"/>
              <a:gd name="connsiteY1" fmla="*/ 642942 h 642942"/>
              <a:gd name="connsiteX0" fmla="*/ 0 w 571505"/>
              <a:gd name="connsiteY0" fmla="*/ 0 h 642943"/>
              <a:gd name="connsiteX1" fmla="*/ 571505 w 571505"/>
              <a:gd name="connsiteY1" fmla="*/ 642943 h 642943"/>
              <a:gd name="connsiteX0" fmla="*/ 0 w 285753"/>
              <a:gd name="connsiteY0" fmla="*/ 0 h 714381"/>
              <a:gd name="connsiteX1" fmla="*/ 285753 w 285753"/>
              <a:gd name="connsiteY1" fmla="*/ 714381 h 714381"/>
              <a:gd name="connsiteX0" fmla="*/ 0 w 1946823"/>
              <a:gd name="connsiteY0" fmla="*/ 785818 h 1500199"/>
              <a:gd name="connsiteX1" fmla="*/ 1857388 w 1946823"/>
              <a:gd name="connsiteY1" fmla="*/ 0 h 1500199"/>
              <a:gd name="connsiteX2" fmla="*/ 285753 w 1946823"/>
              <a:gd name="connsiteY2" fmla="*/ 1500199 h 1500199"/>
              <a:gd name="connsiteX0" fmla="*/ 0 w 285753"/>
              <a:gd name="connsiteY0" fmla="*/ 0 h 714381"/>
              <a:gd name="connsiteX1" fmla="*/ 285753 w 285753"/>
              <a:gd name="connsiteY1" fmla="*/ 714381 h 714381"/>
              <a:gd name="connsiteX0" fmla="*/ 2143139 w 2143139"/>
              <a:gd name="connsiteY0" fmla="*/ 0 h 1357323"/>
              <a:gd name="connsiteX1" fmla="*/ 0 w 2143139"/>
              <a:gd name="connsiteY1" fmla="*/ 1357323 h 1357323"/>
              <a:gd name="connsiteX0" fmla="*/ 2143139 w 2143139"/>
              <a:gd name="connsiteY0" fmla="*/ 0 h 1357323"/>
              <a:gd name="connsiteX1" fmla="*/ 785816 w 2143139"/>
              <a:gd name="connsiteY1" fmla="*/ 285752 h 1357323"/>
              <a:gd name="connsiteX2" fmla="*/ 0 w 2143139"/>
              <a:gd name="connsiteY2" fmla="*/ 1357323 h 1357323"/>
              <a:gd name="connsiteX0" fmla="*/ 2143139 w 2143139"/>
              <a:gd name="connsiteY0" fmla="*/ 0 h 1357323"/>
              <a:gd name="connsiteX1" fmla="*/ 785816 w 2143139"/>
              <a:gd name="connsiteY1" fmla="*/ 285752 h 1357323"/>
              <a:gd name="connsiteX2" fmla="*/ 0 w 2143139"/>
              <a:gd name="connsiteY2" fmla="*/ 1357323 h 1357323"/>
              <a:gd name="connsiteX0" fmla="*/ 2143139 w 2143139"/>
              <a:gd name="connsiteY0" fmla="*/ 81448 h 1438771"/>
              <a:gd name="connsiteX1" fmla="*/ 785816 w 2143139"/>
              <a:gd name="connsiteY1" fmla="*/ 367200 h 1438771"/>
              <a:gd name="connsiteX2" fmla="*/ 0 w 2143139"/>
              <a:gd name="connsiteY2" fmla="*/ 1438771 h 1438771"/>
              <a:gd name="connsiteX0" fmla="*/ 2143141 w 2143141"/>
              <a:gd name="connsiteY0" fmla="*/ 0 h 1214446"/>
              <a:gd name="connsiteX1" fmla="*/ 785818 w 2143141"/>
              <a:gd name="connsiteY1" fmla="*/ 285752 h 1214446"/>
              <a:gd name="connsiteX2" fmla="*/ 0 w 2143141"/>
              <a:gd name="connsiteY2" fmla="*/ 1214446 h 1214446"/>
              <a:gd name="connsiteX0" fmla="*/ 2143141 w 2143141"/>
              <a:gd name="connsiteY0" fmla="*/ 0 h 1214446"/>
              <a:gd name="connsiteX1" fmla="*/ 785818 w 2143141"/>
              <a:gd name="connsiteY1" fmla="*/ 285752 h 1214446"/>
              <a:gd name="connsiteX2" fmla="*/ 0 w 2143141"/>
              <a:gd name="connsiteY2" fmla="*/ 1214446 h 1214446"/>
              <a:gd name="connsiteX0" fmla="*/ 857256 w 928694"/>
              <a:gd name="connsiteY0" fmla="*/ 1178727 h 1273978"/>
              <a:gd name="connsiteX1" fmla="*/ 785818 w 928694"/>
              <a:gd name="connsiteY1" fmla="*/ 35719 h 1273978"/>
              <a:gd name="connsiteX2" fmla="*/ 0 w 928694"/>
              <a:gd name="connsiteY2" fmla="*/ 964413 h 1273978"/>
              <a:gd name="connsiteX0" fmla="*/ 857256 w 857256"/>
              <a:gd name="connsiteY0" fmla="*/ 214314 h 214314"/>
              <a:gd name="connsiteX1" fmla="*/ 0 w 857256"/>
              <a:gd name="connsiteY1" fmla="*/ 0 h 214314"/>
              <a:gd name="connsiteX0" fmla="*/ 714380 w 714380"/>
              <a:gd name="connsiteY0" fmla="*/ 1 h 1"/>
              <a:gd name="connsiteX1" fmla="*/ 0 w 714380"/>
              <a:gd name="connsiteY1" fmla="*/ 0 h 1"/>
              <a:gd name="connsiteX0" fmla="*/ 0 w 11429"/>
              <a:gd name="connsiteY0" fmla="*/ 1000 h 1000"/>
              <a:gd name="connsiteX1" fmla="*/ 11429 w 11429"/>
              <a:gd name="connsiteY1" fmla="*/ 0 h 1000"/>
              <a:gd name="connsiteX0" fmla="*/ 0 w 28749"/>
              <a:gd name="connsiteY0" fmla="*/ 10000 h 10000"/>
              <a:gd name="connsiteX1" fmla="*/ 28749 w 28749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749" h="10000">
                <a:moveTo>
                  <a:pt x="0" y="10000"/>
                </a:moveTo>
                <a:lnTo>
                  <a:pt x="28749" y="0"/>
                </a:ln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9254" name="テキスト ボックス 80"/>
          <p:cNvSpPr txBox="1">
            <a:spLocks noChangeArrowheads="1"/>
          </p:cNvSpPr>
          <p:nvPr/>
        </p:nvSpPr>
        <p:spPr bwMode="auto">
          <a:xfrm>
            <a:off x="4017963" y="3055938"/>
            <a:ext cx="1054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/>
              <a:t>.net zone</a:t>
            </a:r>
            <a:endParaRPr kumimoji="1" lang="ja-JP" altLang="en-US"/>
          </a:p>
        </p:txBody>
      </p:sp>
      <p:pic>
        <p:nvPicPr>
          <p:cNvPr id="9255" name="Picture 2" descr="C:\Users\maz\AppData\Local\Microsoft\Windows\Temporary Internet Files\Content.IE5\JQPJAQ3V\MCj0434845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6019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56" name="テキスト ボックス 84"/>
          <p:cNvSpPr txBox="1">
            <a:spLocks noChangeArrowheads="1"/>
          </p:cNvSpPr>
          <p:nvPr/>
        </p:nvSpPr>
        <p:spPr bwMode="auto">
          <a:xfrm>
            <a:off x="1411288" y="5140325"/>
            <a:ext cx="2714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/>
              <a:t>I want ‘example.net’</a:t>
            </a:r>
          </a:p>
          <a:p>
            <a:r>
              <a:rPr lang="en-US" altLang="ja-JP"/>
              <a:t>to setup www.example.net</a:t>
            </a:r>
            <a:endParaRPr kumimoji="1" lang="ja-JP" altLang="en-US"/>
          </a:p>
        </p:txBody>
      </p:sp>
      <p:sp>
        <p:nvSpPr>
          <p:cNvPr id="9257" name="テキスト ボックス 87"/>
          <p:cNvSpPr txBox="1">
            <a:spLocks noChangeArrowheads="1"/>
          </p:cNvSpPr>
          <p:nvPr/>
        </p:nvSpPr>
        <p:spPr bwMode="auto">
          <a:xfrm>
            <a:off x="1997075" y="6286500"/>
            <a:ext cx="3946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/>
              <a:t>ww</a:t>
            </a:r>
            <a:r>
              <a:rPr lang="en-US" altLang="ja-JP"/>
              <a:t>w.example.net    =           =   192.0.2.1</a:t>
            </a:r>
            <a:endParaRPr kumimoji="1" lang="ja-JP" altLang="en-US"/>
          </a:p>
        </p:txBody>
      </p:sp>
      <p:pic>
        <p:nvPicPr>
          <p:cNvPr id="9258" name="Picture 2" descr="C:\Users\maz\AppData\Local\Microsoft\Windows\Temporary Internet Files\Content.IE5\JQPJAQ3V\MCj0434845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48150" y="3733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フリーフォーム 89"/>
          <p:cNvSpPr/>
          <p:nvPr/>
        </p:nvSpPr>
        <p:spPr>
          <a:xfrm>
            <a:off x="4643438" y="4640263"/>
            <a:ext cx="71437" cy="428625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608673 w 891767"/>
              <a:gd name="connsiteY0" fmla="*/ 0 h 642942"/>
              <a:gd name="connsiteX1" fmla="*/ 35236 w 891767"/>
              <a:gd name="connsiteY1" fmla="*/ 116237 h 642942"/>
              <a:gd name="connsiteX2" fmla="*/ 820087 w 891767"/>
              <a:gd name="connsiteY2" fmla="*/ 642942 h 642942"/>
              <a:gd name="connsiteX0" fmla="*/ 0 w 211414"/>
              <a:gd name="connsiteY0" fmla="*/ 0 h 642942"/>
              <a:gd name="connsiteX1" fmla="*/ 211414 w 211414"/>
              <a:gd name="connsiteY1" fmla="*/ 642942 h 642942"/>
              <a:gd name="connsiteX0" fmla="*/ 0 w 571505"/>
              <a:gd name="connsiteY0" fmla="*/ 0 h 642943"/>
              <a:gd name="connsiteX1" fmla="*/ 571505 w 571505"/>
              <a:gd name="connsiteY1" fmla="*/ 642943 h 642943"/>
              <a:gd name="connsiteX0" fmla="*/ 0 w 285753"/>
              <a:gd name="connsiteY0" fmla="*/ 0 h 714381"/>
              <a:gd name="connsiteX1" fmla="*/ 285753 w 285753"/>
              <a:gd name="connsiteY1" fmla="*/ 714381 h 714381"/>
              <a:gd name="connsiteX0" fmla="*/ 0 w 1946823"/>
              <a:gd name="connsiteY0" fmla="*/ 785818 h 1500199"/>
              <a:gd name="connsiteX1" fmla="*/ 1857388 w 1946823"/>
              <a:gd name="connsiteY1" fmla="*/ 0 h 1500199"/>
              <a:gd name="connsiteX2" fmla="*/ 285753 w 1946823"/>
              <a:gd name="connsiteY2" fmla="*/ 1500199 h 1500199"/>
              <a:gd name="connsiteX0" fmla="*/ 0 w 285753"/>
              <a:gd name="connsiteY0" fmla="*/ 0 h 714381"/>
              <a:gd name="connsiteX1" fmla="*/ 285753 w 285753"/>
              <a:gd name="connsiteY1" fmla="*/ 714381 h 714381"/>
              <a:gd name="connsiteX0" fmla="*/ 2143139 w 2143139"/>
              <a:gd name="connsiteY0" fmla="*/ 0 h 1357323"/>
              <a:gd name="connsiteX1" fmla="*/ 0 w 2143139"/>
              <a:gd name="connsiteY1" fmla="*/ 1357323 h 1357323"/>
              <a:gd name="connsiteX0" fmla="*/ 2143139 w 2143139"/>
              <a:gd name="connsiteY0" fmla="*/ 0 h 1357323"/>
              <a:gd name="connsiteX1" fmla="*/ 785816 w 2143139"/>
              <a:gd name="connsiteY1" fmla="*/ 285752 h 1357323"/>
              <a:gd name="connsiteX2" fmla="*/ 0 w 2143139"/>
              <a:gd name="connsiteY2" fmla="*/ 1357323 h 1357323"/>
              <a:gd name="connsiteX0" fmla="*/ 2143139 w 2143139"/>
              <a:gd name="connsiteY0" fmla="*/ 0 h 1357323"/>
              <a:gd name="connsiteX1" fmla="*/ 785816 w 2143139"/>
              <a:gd name="connsiteY1" fmla="*/ 285752 h 1357323"/>
              <a:gd name="connsiteX2" fmla="*/ 0 w 2143139"/>
              <a:gd name="connsiteY2" fmla="*/ 1357323 h 1357323"/>
              <a:gd name="connsiteX0" fmla="*/ 2143139 w 2143139"/>
              <a:gd name="connsiteY0" fmla="*/ 81448 h 1438771"/>
              <a:gd name="connsiteX1" fmla="*/ 785816 w 2143139"/>
              <a:gd name="connsiteY1" fmla="*/ 367200 h 1438771"/>
              <a:gd name="connsiteX2" fmla="*/ 0 w 2143139"/>
              <a:gd name="connsiteY2" fmla="*/ 1438771 h 1438771"/>
              <a:gd name="connsiteX0" fmla="*/ 2143141 w 2143141"/>
              <a:gd name="connsiteY0" fmla="*/ 0 h 1214446"/>
              <a:gd name="connsiteX1" fmla="*/ 785818 w 2143141"/>
              <a:gd name="connsiteY1" fmla="*/ 285752 h 1214446"/>
              <a:gd name="connsiteX2" fmla="*/ 0 w 2143141"/>
              <a:gd name="connsiteY2" fmla="*/ 1214446 h 1214446"/>
              <a:gd name="connsiteX0" fmla="*/ 2143141 w 2143141"/>
              <a:gd name="connsiteY0" fmla="*/ 0 h 1214446"/>
              <a:gd name="connsiteX1" fmla="*/ 785818 w 2143141"/>
              <a:gd name="connsiteY1" fmla="*/ 285752 h 1214446"/>
              <a:gd name="connsiteX2" fmla="*/ 0 w 2143141"/>
              <a:gd name="connsiteY2" fmla="*/ 1214446 h 1214446"/>
              <a:gd name="connsiteX0" fmla="*/ 857256 w 928694"/>
              <a:gd name="connsiteY0" fmla="*/ 1178727 h 1273978"/>
              <a:gd name="connsiteX1" fmla="*/ 785818 w 928694"/>
              <a:gd name="connsiteY1" fmla="*/ 35719 h 1273978"/>
              <a:gd name="connsiteX2" fmla="*/ 0 w 928694"/>
              <a:gd name="connsiteY2" fmla="*/ 964413 h 1273978"/>
              <a:gd name="connsiteX0" fmla="*/ 857256 w 857256"/>
              <a:gd name="connsiteY0" fmla="*/ 214314 h 214314"/>
              <a:gd name="connsiteX1" fmla="*/ 0 w 857256"/>
              <a:gd name="connsiteY1" fmla="*/ 0 h 214314"/>
              <a:gd name="connsiteX0" fmla="*/ 714380 w 714380"/>
              <a:gd name="connsiteY0" fmla="*/ 1 h 1"/>
              <a:gd name="connsiteX1" fmla="*/ 0 w 714380"/>
              <a:gd name="connsiteY1" fmla="*/ 0 h 1"/>
              <a:gd name="connsiteX0" fmla="*/ 8750 w 8750"/>
              <a:gd name="connsiteY0" fmla="*/ 12857 h 12857"/>
              <a:gd name="connsiteX1" fmla="*/ 0 w 8750"/>
              <a:gd name="connsiteY1" fmla="*/ 0 h 12857"/>
              <a:gd name="connsiteX0" fmla="*/ 10000 w 10000"/>
              <a:gd name="connsiteY0" fmla="*/ 10000 h 10000"/>
              <a:gd name="connsiteX1" fmla="*/ 5714 w 10000"/>
              <a:gd name="connsiteY1" fmla="*/ 7778 h 10000"/>
              <a:gd name="connsiteX2" fmla="*/ 0 w 10000"/>
              <a:gd name="connsiteY2" fmla="*/ 0 h 10000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0" fmla="*/ 11429 w 11429"/>
              <a:gd name="connsiteY0" fmla="*/ 10000 h 10000"/>
              <a:gd name="connsiteX1" fmla="*/ 0 w 11429"/>
              <a:gd name="connsiteY1" fmla="*/ 0 h 10000"/>
              <a:gd name="connsiteX0" fmla="*/ 2857 w 2857"/>
              <a:gd name="connsiteY0" fmla="*/ 5556 h 5556"/>
              <a:gd name="connsiteX1" fmla="*/ 0 w 2857"/>
              <a:gd name="connsiteY1" fmla="*/ 0 h 5556"/>
              <a:gd name="connsiteX0" fmla="*/ 0 w 15001"/>
              <a:gd name="connsiteY0" fmla="*/ 8000 h 8000"/>
              <a:gd name="connsiteX1" fmla="*/ 15001 w 15001"/>
              <a:gd name="connsiteY1" fmla="*/ 0 h 8000"/>
              <a:gd name="connsiteX0" fmla="*/ 0 w 10000"/>
              <a:gd name="connsiteY0" fmla="*/ 17499 h 17499"/>
              <a:gd name="connsiteX1" fmla="*/ 10000 w 10000"/>
              <a:gd name="connsiteY1" fmla="*/ 0 h 17499"/>
              <a:gd name="connsiteX0" fmla="*/ 6667 w 6667"/>
              <a:gd name="connsiteY0" fmla="*/ 14999 h 14999"/>
              <a:gd name="connsiteX1" fmla="*/ 0 w 6667"/>
              <a:gd name="connsiteY1" fmla="*/ 0 h 14999"/>
              <a:gd name="connsiteX0" fmla="*/ 18756 w 18756"/>
              <a:gd name="connsiteY0" fmla="*/ 10000 h 10000"/>
              <a:gd name="connsiteX1" fmla="*/ 3757 w 18756"/>
              <a:gd name="connsiteY1" fmla="*/ 8333 h 10000"/>
              <a:gd name="connsiteX2" fmla="*/ 8756 w 18756"/>
              <a:gd name="connsiteY2" fmla="*/ 0 h 10000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0" fmla="*/ 0 w 4999"/>
              <a:gd name="connsiteY0" fmla="*/ 10000 h 10000"/>
              <a:gd name="connsiteX1" fmla="*/ 4999 w 4999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99" h="10000">
                <a:moveTo>
                  <a:pt x="0" y="10000"/>
                </a:moveTo>
                <a:lnTo>
                  <a:pt x="4999" y="0"/>
                </a:ln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9260" name="テキスト ボックス 90"/>
          <p:cNvSpPr txBox="1">
            <a:spLocks noChangeArrowheads="1"/>
          </p:cNvSpPr>
          <p:nvPr/>
        </p:nvSpPr>
        <p:spPr bwMode="auto">
          <a:xfrm>
            <a:off x="3786188" y="4354513"/>
            <a:ext cx="184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/>
              <a:t>example.net zone</a:t>
            </a:r>
            <a:endParaRPr kumimoji="1" lang="ja-JP" altLang="en-US"/>
          </a:p>
        </p:txBody>
      </p:sp>
      <p:cxnSp>
        <p:nvCxnSpPr>
          <p:cNvPr id="93" name="直線矢印コネクタ 92"/>
          <p:cNvCxnSpPr/>
          <p:nvPr/>
        </p:nvCxnSpPr>
        <p:spPr>
          <a:xfrm rot="5400000">
            <a:off x="4357688" y="2068513"/>
            <a:ext cx="214312" cy="214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rot="16200000" flipH="1">
            <a:off x="4822031" y="2389982"/>
            <a:ext cx="357187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rot="5400000">
            <a:off x="4679156" y="3390107"/>
            <a:ext cx="500063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フリーフォーム 109"/>
          <p:cNvSpPr/>
          <p:nvPr/>
        </p:nvSpPr>
        <p:spPr>
          <a:xfrm>
            <a:off x="1346200" y="3282950"/>
            <a:ext cx="153988" cy="571500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2217478 w 2217478"/>
              <a:gd name="connsiteY0" fmla="*/ 746264 h 969658"/>
              <a:gd name="connsiteX1" fmla="*/ 1644041 w 2217478"/>
              <a:gd name="connsiteY1" fmla="*/ 862501 h 969658"/>
              <a:gd name="connsiteX2" fmla="*/ 0 w 2217478"/>
              <a:gd name="connsiteY2" fmla="*/ 103322 h 969658"/>
              <a:gd name="connsiteX0" fmla="*/ 2217478 w 2217478"/>
              <a:gd name="connsiteY0" fmla="*/ 642942 h 866336"/>
              <a:gd name="connsiteX1" fmla="*/ 1644041 w 2217478"/>
              <a:gd name="connsiteY1" fmla="*/ 759179 h 866336"/>
              <a:gd name="connsiteX2" fmla="*/ 0 w 2217478"/>
              <a:gd name="connsiteY2" fmla="*/ 0 h 866336"/>
              <a:gd name="connsiteX0" fmla="*/ 2217478 w 2217478"/>
              <a:gd name="connsiteY0" fmla="*/ 642942 h 668772"/>
              <a:gd name="connsiteX1" fmla="*/ 1571636 w 2217478"/>
              <a:gd name="connsiteY1" fmla="*/ 214314 h 668772"/>
              <a:gd name="connsiteX2" fmla="*/ 0 w 2217478"/>
              <a:gd name="connsiteY2" fmla="*/ 0 h 668772"/>
              <a:gd name="connsiteX0" fmla="*/ 2217478 w 2217478"/>
              <a:gd name="connsiteY0" fmla="*/ 642942 h 642942"/>
              <a:gd name="connsiteX1" fmla="*/ 1571636 w 2217478"/>
              <a:gd name="connsiteY1" fmla="*/ 214314 h 642942"/>
              <a:gd name="connsiteX2" fmla="*/ 0 w 2217478"/>
              <a:gd name="connsiteY2" fmla="*/ 0 h 642942"/>
              <a:gd name="connsiteX0" fmla="*/ 2214578 w 2214578"/>
              <a:gd name="connsiteY0" fmla="*/ 571504 h 571504"/>
              <a:gd name="connsiteX1" fmla="*/ 1571636 w 2214578"/>
              <a:gd name="connsiteY1" fmla="*/ 214314 h 571504"/>
              <a:gd name="connsiteX2" fmla="*/ 0 w 2214578"/>
              <a:gd name="connsiteY2" fmla="*/ 0 h 571504"/>
              <a:gd name="connsiteX0" fmla="*/ 1428760 w 1428760"/>
              <a:gd name="connsiteY0" fmla="*/ 785818 h 785818"/>
              <a:gd name="connsiteX1" fmla="*/ 785818 w 1428760"/>
              <a:gd name="connsiteY1" fmla="*/ 428628 h 785818"/>
              <a:gd name="connsiteX2" fmla="*/ 0 w 1428760"/>
              <a:gd name="connsiteY2" fmla="*/ 0 h 785818"/>
              <a:gd name="connsiteX0" fmla="*/ 1428760 w 1428760"/>
              <a:gd name="connsiteY0" fmla="*/ 785818 h 785818"/>
              <a:gd name="connsiteX1" fmla="*/ 785818 w 1428760"/>
              <a:gd name="connsiteY1" fmla="*/ 428628 h 785818"/>
              <a:gd name="connsiteX2" fmla="*/ 0 w 1428760"/>
              <a:gd name="connsiteY2" fmla="*/ 0 h 785818"/>
              <a:gd name="connsiteX0" fmla="*/ 1428760 w 1428760"/>
              <a:gd name="connsiteY0" fmla="*/ 785818 h 916788"/>
              <a:gd name="connsiteX1" fmla="*/ 285752 w 1428760"/>
              <a:gd name="connsiteY1" fmla="*/ 785818 h 916788"/>
              <a:gd name="connsiteX2" fmla="*/ 0 w 1428760"/>
              <a:gd name="connsiteY2" fmla="*/ 0 h 916788"/>
              <a:gd name="connsiteX0" fmla="*/ 235878 w 462098"/>
              <a:gd name="connsiteY0" fmla="*/ 1571636 h 1571636"/>
              <a:gd name="connsiteX1" fmla="*/ 450192 w 462098"/>
              <a:gd name="connsiteY1" fmla="*/ 785818 h 1571636"/>
              <a:gd name="connsiteX2" fmla="*/ 164440 w 462098"/>
              <a:gd name="connsiteY2" fmla="*/ 0 h 1571636"/>
              <a:gd name="connsiteX0" fmla="*/ 71438 w 297658"/>
              <a:gd name="connsiteY0" fmla="*/ 1571636 h 1571636"/>
              <a:gd name="connsiteX1" fmla="*/ 285752 w 297658"/>
              <a:gd name="connsiteY1" fmla="*/ 785818 h 1571636"/>
              <a:gd name="connsiteX2" fmla="*/ 0 w 297658"/>
              <a:gd name="connsiteY2" fmla="*/ 0 h 1571636"/>
              <a:gd name="connsiteX0" fmla="*/ 71438 w 297658"/>
              <a:gd name="connsiteY0" fmla="*/ 1571636 h 1571636"/>
              <a:gd name="connsiteX1" fmla="*/ 285752 w 297658"/>
              <a:gd name="connsiteY1" fmla="*/ 785818 h 1571636"/>
              <a:gd name="connsiteX2" fmla="*/ 0 w 297658"/>
              <a:gd name="connsiteY2" fmla="*/ 0 h 1571636"/>
              <a:gd name="connsiteX0" fmla="*/ 214314 w 438520"/>
              <a:gd name="connsiteY0" fmla="*/ 1214446 h 1214446"/>
              <a:gd name="connsiteX1" fmla="*/ 285752 w 438520"/>
              <a:gd name="connsiteY1" fmla="*/ 785818 h 1214446"/>
              <a:gd name="connsiteX2" fmla="*/ 0 w 438520"/>
              <a:gd name="connsiteY2" fmla="*/ 0 h 1214446"/>
              <a:gd name="connsiteX0" fmla="*/ 214314 w 438520"/>
              <a:gd name="connsiteY0" fmla="*/ 1214446 h 1214446"/>
              <a:gd name="connsiteX1" fmla="*/ 285752 w 438520"/>
              <a:gd name="connsiteY1" fmla="*/ 357190 h 1214446"/>
              <a:gd name="connsiteX2" fmla="*/ 0 w 438520"/>
              <a:gd name="connsiteY2" fmla="*/ 0 h 1214446"/>
              <a:gd name="connsiteX0" fmla="*/ 214314 w 438520"/>
              <a:gd name="connsiteY0" fmla="*/ 1214446 h 1214446"/>
              <a:gd name="connsiteX1" fmla="*/ 285752 w 438520"/>
              <a:gd name="connsiteY1" fmla="*/ 357190 h 1214446"/>
              <a:gd name="connsiteX2" fmla="*/ 0 w 438520"/>
              <a:gd name="connsiteY2" fmla="*/ 0 h 1214446"/>
              <a:gd name="connsiteX0" fmla="*/ 214314 w 333377"/>
              <a:gd name="connsiteY0" fmla="*/ 1214446 h 1214446"/>
              <a:gd name="connsiteX1" fmla="*/ 285752 w 333377"/>
              <a:gd name="connsiteY1" fmla="*/ 785818 h 1214446"/>
              <a:gd name="connsiteX2" fmla="*/ 285752 w 333377"/>
              <a:gd name="connsiteY2" fmla="*/ 357190 h 1214446"/>
              <a:gd name="connsiteX3" fmla="*/ 0 w 333377"/>
              <a:gd name="connsiteY3" fmla="*/ 0 h 1214446"/>
              <a:gd name="connsiteX0" fmla="*/ 214314 w 321471"/>
              <a:gd name="connsiteY0" fmla="*/ 1214446 h 1214446"/>
              <a:gd name="connsiteX1" fmla="*/ 285752 w 321471"/>
              <a:gd name="connsiteY1" fmla="*/ 357190 h 1214446"/>
              <a:gd name="connsiteX2" fmla="*/ 0 w 321471"/>
              <a:gd name="connsiteY2" fmla="*/ 0 h 1214446"/>
              <a:gd name="connsiteX0" fmla="*/ 285753 w 321471"/>
              <a:gd name="connsiteY0" fmla="*/ 785818 h 785818"/>
              <a:gd name="connsiteX1" fmla="*/ 285752 w 321471"/>
              <a:gd name="connsiteY1" fmla="*/ 357190 h 785818"/>
              <a:gd name="connsiteX2" fmla="*/ 0 w 321471"/>
              <a:gd name="connsiteY2" fmla="*/ 0 h 785818"/>
              <a:gd name="connsiteX0" fmla="*/ 285753 w 321471"/>
              <a:gd name="connsiteY0" fmla="*/ 785818 h 785818"/>
              <a:gd name="connsiteX1" fmla="*/ 285752 w 321471"/>
              <a:gd name="connsiteY1" fmla="*/ 357190 h 785818"/>
              <a:gd name="connsiteX2" fmla="*/ 0 w 321471"/>
              <a:gd name="connsiteY2" fmla="*/ 0 h 785818"/>
              <a:gd name="connsiteX0" fmla="*/ 71439 w 216663"/>
              <a:gd name="connsiteY0" fmla="*/ 785818 h 785818"/>
              <a:gd name="connsiteX1" fmla="*/ 71438 w 216663"/>
              <a:gd name="connsiteY1" fmla="*/ 357190 h 785818"/>
              <a:gd name="connsiteX2" fmla="*/ 0 w 216663"/>
              <a:gd name="connsiteY2" fmla="*/ 0 h 785818"/>
              <a:gd name="connsiteX0" fmla="*/ 234944 w 270662"/>
              <a:gd name="connsiteY0" fmla="*/ 785818 h 785818"/>
              <a:gd name="connsiteX1" fmla="*/ 234943 w 270662"/>
              <a:gd name="connsiteY1" fmla="*/ 357190 h 785818"/>
              <a:gd name="connsiteX2" fmla="*/ 163505 w 270662"/>
              <a:gd name="connsiteY2" fmla="*/ 0 h 785818"/>
              <a:gd name="connsiteX0" fmla="*/ 71439 w 71439"/>
              <a:gd name="connsiteY0" fmla="*/ 785818 h 785818"/>
              <a:gd name="connsiteX1" fmla="*/ 0 w 71439"/>
              <a:gd name="connsiteY1" fmla="*/ 0 h 785818"/>
              <a:gd name="connsiteX0" fmla="*/ 304748 w 304748"/>
              <a:gd name="connsiteY0" fmla="*/ 785818 h 1357322"/>
              <a:gd name="connsiteX1" fmla="*/ 18995 w 304748"/>
              <a:gd name="connsiteY1" fmla="*/ 1357322 h 1357322"/>
              <a:gd name="connsiteX2" fmla="*/ 233309 w 304748"/>
              <a:gd name="connsiteY2" fmla="*/ 0 h 1357322"/>
              <a:gd name="connsiteX0" fmla="*/ 304748 w 447623"/>
              <a:gd name="connsiteY0" fmla="*/ 785818 h 1357322"/>
              <a:gd name="connsiteX1" fmla="*/ 447623 w 447623"/>
              <a:gd name="connsiteY1" fmla="*/ 1357322 h 1357322"/>
              <a:gd name="connsiteX2" fmla="*/ 18995 w 447623"/>
              <a:gd name="connsiteY2" fmla="*/ 1357322 h 1357322"/>
              <a:gd name="connsiteX3" fmla="*/ 233309 w 447623"/>
              <a:gd name="connsiteY3" fmla="*/ 0 h 1357322"/>
              <a:gd name="connsiteX0" fmla="*/ 304748 w 304748"/>
              <a:gd name="connsiteY0" fmla="*/ 785818 h 1357322"/>
              <a:gd name="connsiteX1" fmla="*/ 18995 w 304748"/>
              <a:gd name="connsiteY1" fmla="*/ 1357322 h 1357322"/>
              <a:gd name="connsiteX2" fmla="*/ 233309 w 304748"/>
              <a:gd name="connsiteY2" fmla="*/ 0 h 1357322"/>
              <a:gd name="connsiteX0" fmla="*/ 304747 w 304747"/>
              <a:gd name="connsiteY0" fmla="*/ 1500198 h 1500198"/>
              <a:gd name="connsiteX1" fmla="*/ 18995 w 304747"/>
              <a:gd name="connsiteY1" fmla="*/ 1357322 h 1500198"/>
              <a:gd name="connsiteX2" fmla="*/ 233309 w 304747"/>
              <a:gd name="connsiteY2" fmla="*/ 0 h 1500198"/>
              <a:gd name="connsiteX0" fmla="*/ 161870 w 161870"/>
              <a:gd name="connsiteY0" fmla="*/ 1500198 h 1500198"/>
              <a:gd name="connsiteX1" fmla="*/ 18995 w 161870"/>
              <a:gd name="connsiteY1" fmla="*/ 714380 h 1500198"/>
              <a:gd name="connsiteX2" fmla="*/ 90432 w 161870"/>
              <a:gd name="connsiteY2" fmla="*/ 0 h 1500198"/>
              <a:gd name="connsiteX0" fmla="*/ 161870 w 161870"/>
              <a:gd name="connsiteY0" fmla="*/ 1500198 h 1500198"/>
              <a:gd name="connsiteX1" fmla="*/ 18995 w 161870"/>
              <a:gd name="connsiteY1" fmla="*/ 714380 h 1500198"/>
              <a:gd name="connsiteX2" fmla="*/ 90432 w 161870"/>
              <a:gd name="connsiteY2" fmla="*/ 0 h 1500198"/>
              <a:gd name="connsiteX0" fmla="*/ 166984 w 166984"/>
              <a:gd name="connsiteY0" fmla="*/ 1500198 h 1500198"/>
              <a:gd name="connsiteX1" fmla="*/ 24109 w 166984"/>
              <a:gd name="connsiteY1" fmla="*/ 714380 h 1500198"/>
              <a:gd name="connsiteX2" fmla="*/ 95546 w 166984"/>
              <a:gd name="connsiteY2" fmla="*/ 0 h 1500198"/>
              <a:gd name="connsiteX0" fmla="*/ 238422 w 238422"/>
              <a:gd name="connsiteY0" fmla="*/ 1714512 h 1714512"/>
              <a:gd name="connsiteX1" fmla="*/ 95547 w 238422"/>
              <a:gd name="connsiteY1" fmla="*/ 928694 h 1714512"/>
              <a:gd name="connsiteX2" fmla="*/ 95546 w 238422"/>
              <a:gd name="connsiteY2" fmla="*/ 0 h 1714512"/>
              <a:gd name="connsiteX0" fmla="*/ 333968 w 333968"/>
              <a:gd name="connsiteY0" fmla="*/ 1357322 h 1357322"/>
              <a:gd name="connsiteX1" fmla="*/ 191093 w 333968"/>
              <a:gd name="connsiteY1" fmla="*/ 571504 h 1357322"/>
              <a:gd name="connsiteX2" fmla="*/ 95546 w 333968"/>
              <a:gd name="connsiteY2" fmla="*/ 0 h 1357322"/>
              <a:gd name="connsiteX0" fmla="*/ 238422 w 238422"/>
              <a:gd name="connsiteY0" fmla="*/ 1357322 h 1357322"/>
              <a:gd name="connsiteX1" fmla="*/ 0 w 238422"/>
              <a:gd name="connsiteY1" fmla="*/ 0 h 1357322"/>
              <a:gd name="connsiteX0" fmla="*/ 0 w 47330"/>
              <a:gd name="connsiteY0" fmla="*/ 571504 h 571504"/>
              <a:gd name="connsiteX1" fmla="*/ 47330 w 47330"/>
              <a:gd name="connsiteY1" fmla="*/ 0 h 571504"/>
              <a:gd name="connsiteX0" fmla="*/ 107021 w 154351"/>
              <a:gd name="connsiteY0" fmla="*/ 571504 h 571504"/>
              <a:gd name="connsiteX1" fmla="*/ 11475 w 154351"/>
              <a:gd name="connsiteY1" fmla="*/ 285752 h 571504"/>
              <a:gd name="connsiteX2" fmla="*/ 154351 w 154351"/>
              <a:gd name="connsiteY2" fmla="*/ 0 h 571504"/>
              <a:gd name="connsiteX0" fmla="*/ 107021 w 154351"/>
              <a:gd name="connsiteY0" fmla="*/ 571504 h 571504"/>
              <a:gd name="connsiteX1" fmla="*/ 11475 w 154351"/>
              <a:gd name="connsiteY1" fmla="*/ 285752 h 571504"/>
              <a:gd name="connsiteX2" fmla="*/ 154351 w 154351"/>
              <a:gd name="connsiteY2" fmla="*/ 0 h 571504"/>
              <a:gd name="connsiteX0" fmla="*/ 139503 w 186833"/>
              <a:gd name="connsiteY0" fmla="*/ 571504 h 571504"/>
              <a:gd name="connsiteX1" fmla="*/ 43957 w 186833"/>
              <a:gd name="connsiteY1" fmla="*/ 285752 h 571504"/>
              <a:gd name="connsiteX2" fmla="*/ 186833 w 186833"/>
              <a:gd name="connsiteY2" fmla="*/ 0 h 571504"/>
              <a:gd name="connsiteX0" fmla="*/ 139503 w 186833"/>
              <a:gd name="connsiteY0" fmla="*/ 571504 h 571504"/>
              <a:gd name="connsiteX1" fmla="*/ 43957 w 186833"/>
              <a:gd name="connsiteY1" fmla="*/ 285752 h 571504"/>
              <a:gd name="connsiteX2" fmla="*/ 186833 w 186833"/>
              <a:gd name="connsiteY2" fmla="*/ 0 h 571504"/>
              <a:gd name="connsiteX0" fmla="*/ 106130 w 153460"/>
              <a:gd name="connsiteY0" fmla="*/ 571504 h 571504"/>
              <a:gd name="connsiteX1" fmla="*/ 10584 w 153460"/>
              <a:gd name="connsiteY1" fmla="*/ 285752 h 571504"/>
              <a:gd name="connsiteX2" fmla="*/ 153460 w 153460"/>
              <a:gd name="connsiteY2" fmla="*/ 0 h 571504"/>
              <a:gd name="connsiteX0" fmla="*/ 106130 w 153460"/>
              <a:gd name="connsiteY0" fmla="*/ 571504 h 571504"/>
              <a:gd name="connsiteX1" fmla="*/ 10584 w 153460"/>
              <a:gd name="connsiteY1" fmla="*/ 285752 h 571504"/>
              <a:gd name="connsiteX2" fmla="*/ 153460 w 153460"/>
              <a:gd name="connsiteY2" fmla="*/ 0 h 571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460" h="571504">
                <a:moveTo>
                  <a:pt x="106130" y="571504"/>
                </a:moveTo>
                <a:cubicBezTo>
                  <a:pt x="74281" y="476253"/>
                  <a:pt x="0" y="393675"/>
                  <a:pt x="10584" y="285752"/>
                </a:cubicBezTo>
                <a:cubicBezTo>
                  <a:pt x="21168" y="177829"/>
                  <a:pt x="9117" y="190255"/>
                  <a:pt x="153460" y="0"/>
                </a:cubicBezTo>
              </a:path>
            </a:pathLst>
          </a:cu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12" name="円/楕円 111"/>
          <p:cNvSpPr/>
          <p:nvPr/>
        </p:nvSpPr>
        <p:spPr>
          <a:xfrm>
            <a:off x="5715000" y="4068763"/>
            <a:ext cx="2500313" cy="107156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13" name="円/楕円 112"/>
          <p:cNvSpPr/>
          <p:nvPr/>
        </p:nvSpPr>
        <p:spPr>
          <a:xfrm>
            <a:off x="5715000" y="1068388"/>
            <a:ext cx="3143250" cy="164306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14" name="円柱 113"/>
          <p:cNvSpPr/>
          <p:nvPr/>
        </p:nvSpPr>
        <p:spPr>
          <a:xfrm>
            <a:off x="6858000" y="1354138"/>
            <a:ext cx="785813" cy="7143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 sz="1600">
                <a:solidFill>
                  <a:srgbClr val="FFFFFF"/>
                </a:solidFill>
                <a:cs typeface="Arial" charset="0"/>
              </a:rPr>
              <a:t>AfriNIC</a:t>
            </a:r>
            <a:endParaRPr kumimoji="1" lang="ja-JP" altLang="en-US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5" name="円柱 114"/>
          <p:cNvSpPr/>
          <p:nvPr/>
        </p:nvSpPr>
        <p:spPr>
          <a:xfrm>
            <a:off x="5929313" y="1354138"/>
            <a:ext cx="785812" cy="7143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>
                <a:solidFill>
                  <a:srgbClr val="FFFFFF"/>
                </a:solidFill>
                <a:cs typeface="Arial" charset="0"/>
              </a:rPr>
              <a:t>ARIN</a:t>
            </a:r>
            <a:endParaRPr kumimoji="1" lang="ja-JP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6" name="円柱 115"/>
          <p:cNvSpPr/>
          <p:nvPr/>
        </p:nvSpPr>
        <p:spPr>
          <a:xfrm>
            <a:off x="7715250" y="1354138"/>
            <a:ext cx="785813" cy="7143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 sz="1600">
                <a:solidFill>
                  <a:srgbClr val="FFFFFF"/>
                </a:solidFill>
                <a:cs typeface="Arial" charset="0"/>
              </a:rPr>
              <a:t>RIPE NCC</a:t>
            </a:r>
            <a:endParaRPr kumimoji="1" lang="ja-JP" altLang="en-US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7" name="円柱 116"/>
          <p:cNvSpPr/>
          <p:nvPr/>
        </p:nvSpPr>
        <p:spPr>
          <a:xfrm>
            <a:off x="7215188" y="1925638"/>
            <a:ext cx="785812" cy="7143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 sz="1600">
                <a:solidFill>
                  <a:srgbClr val="FFFFFF"/>
                </a:solidFill>
                <a:cs typeface="Arial" charset="0"/>
              </a:rPr>
              <a:t>LACNIC</a:t>
            </a:r>
            <a:endParaRPr kumimoji="1" lang="ja-JP" altLang="en-US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71" name="テキスト ボックス 117"/>
          <p:cNvSpPr txBox="1">
            <a:spLocks noChangeArrowheads="1"/>
          </p:cNvSpPr>
          <p:nvPr/>
        </p:nvSpPr>
        <p:spPr bwMode="auto">
          <a:xfrm>
            <a:off x="6072188" y="925513"/>
            <a:ext cx="709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ja-JP"/>
              <a:t>RIR</a:t>
            </a:r>
            <a:endParaRPr kumimoji="1" lang="ja-JP" altLang="en-US"/>
          </a:p>
        </p:txBody>
      </p:sp>
      <p:sp>
        <p:nvSpPr>
          <p:cNvPr id="119" name="円柱 118"/>
          <p:cNvSpPr/>
          <p:nvPr/>
        </p:nvSpPr>
        <p:spPr>
          <a:xfrm>
            <a:off x="5929313" y="4283075"/>
            <a:ext cx="642937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>
                <a:solidFill>
                  <a:srgbClr val="FFFFFF"/>
                </a:solidFill>
                <a:cs typeface="Arial" charset="0"/>
              </a:rPr>
              <a:t>ISP</a:t>
            </a:r>
            <a:endParaRPr kumimoji="1" lang="ja-JP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0" name="円柱 119"/>
          <p:cNvSpPr/>
          <p:nvPr/>
        </p:nvSpPr>
        <p:spPr>
          <a:xfrm>
            <a:off x="6643688" y="4425950"/>
            <a:ext cx="642937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>
                <a:solidFill>
                  <a:srgbClr val="FFFFFF"/>
                </a:solidFill>
                <a:cs typeface="Arial" charset="0"/>
              </a:rPr>
              <a:t>ISP</a:t>
            </a:r>
            <a:endParaRPr kumimoji="1" lang="ja-JP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1" name="円柱 120"/>
          <p:cNvSpPr/>
          <p:nvPr/>
        </p:nvSpPr>
        <p:spPr>
          <a:xfrm>
            <a:off x="7358063" y="4283075"/>
            <a:ext cx="642937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>
                <a:solidFill>
                  <a:srgbClr val="FFFFFF"/>
                </a:solidFill>
                <a:cs typeface="Arial" charset="0"/>
              </a:rPr>
              <a:t>ISP</a:t>
            </a:r>
            <a:endParaRPr kumimoji="1" lang="ja-JP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75" name="テキスト ボックス 121"/>
          <p:cNvSpPr txBox="1">
            <a:spLocks noChangeArrowheads="1"/>
          </p:cNvSpPr>
          <p:nvPr/>
        </p:nvSpPr>
        <p:spPr bwMode="auto">
          <a:xfrm>
            <a:off x="5786438" y="39258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L</a:t>
            </a:r>
            <a:r>
              <a:rPr kumimoji="1" lang="en-US" altLang="ja-JP"/>
              <a:t>IR</a:t>
            </a:r>
            <a:endParaRPr kumimoji="1" lang="ja-JP" altLang="en-US"/>
          </a:p>
        </p:txBody>
      </p:sp>
      <p:sp>
        <p:nvSpPr>
          <p:cNvPr id="123" name="フリーフォーム 122"/>
          <p:cNvSpPr/>
          <p:nvPr/>
        </p:nvSpPr>
        <p:spPr>
          <a:xfrm>
            <a:off x="6572250" y="2640013"/>
            <a:ext cx="46038" cy="1428750"/>
          </a:xfrm>
          <a:custGeom>
            <a:avLst/>
            <a:gdLst>
              <a:gd name="connsiteX0" fmla="*/ 860156 w 860156"/>
              <a:gd name="connsiteY0" fmla="*/ 0 h 387457"/>
              <a:gd name="connsiteX1" fmla="*/ 286719 w 860156"/>
              <a:gd name="connsiteY1" fmla="*/ 116237 h 387457"/>
              <a:gd name="connsiteX2" fmla="*/ 0 w 860156"/>
              <a:gd name="connsiteY2" fmla="*/ 387457 h 387457"/>
              <a:gd name="connsiteX0" fmla="*/ 571504 w 571504"/>
              <a:gd name="connsiteY0" fmla="*/ 0 h 530333"/>
              <a:gd name="connsiteX1" fmla="*/ 286719 w 571504"/>
              <a:gd name="connsiteY1" fmla="*/ 259113 h 530333"/>
              <a:gd name="connsiteX2" fmla="*/ 0 w 571504"/>
              <a:gd name="connsiteY2" fmla="*/ 530333 h 530333"/>
              <a:gd name="connsiteX0" fmla="*/ 571504 w 571504"/>
              <a:gd name="connsiteY0" fmla="*/ 0 h 530333"/>
              <a:gd name="connsiteX1" fmla="*/ 286719 w 571504"/>
              <a:gd name="connsiteY1" fmla="*/ 259113 h 530333"/>
              <a:gd name="connsiteX2" fmla="*/ 0 w 571504"/>
              <a:gd name="connsiteY2" fmla="*/ 530333 h 530333"/>
              <a:gd name="connsiteX0" fmla="*/ 571504 w 571504"/>
              <a:gd name="connsiteY0" fmla="*/ 0 h 530333"/>
              <a:gd name="connsiteX1" fmla="*/ 0 w 571504"/>
              <a:gd name="connsiteY1" fmla="*/ 530333 h 530333"/>
              <a:gd name="connsiteX0" fmla="*/ 0 w 0"/>
              <a:gd name="connsiteY0" fmla="*/ 0 h 1285884"/>
              <a:gd name="connsiteX1" fmla="*/ 0 w 0"/>
              <a:gd name="connsiteY1" fmla="*/ 1285884 h 1285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285884">
                <a:moveTo>
                  <a:pt x="0" y="0"/>
                </a:moveTo>
                <a:lnTo>
                  <a:pt x="0" y="1285884"/>
                </a:lnTo>
              </a:path>
            </a:pathLst>
          </a:cu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24" name="円/楕円 123"/>
          <p:cNvSpPr/>
          <p:nvPr/>
        </p:nvSpPr>
        <p:spPr>
          <a:xfrm>
            <a:off x="6500813" y="2854325"/>
            <a:ext cx="2500312" cy="10715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25" name="円柱 124"/>
          <p:cNvSpPr/>
          <p:nvPr/>
        </p:nvSpPr>
        <p:spPr>
          <a:xfrm>
            <a:off x="6715125" y="3068638"/>
            <a:ext cx="642938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 sz="1400">
                <a:solidFill>
                  <a:srgbClr val="FFFFFF"/>
                </a:solidFill>
                <a:cs typeface="Arial" charset="0"/>
              </a:rPr>
              <a:t>JPNIC</a:t>
            </a:r>
            <a:endParaRPr kumimoji="1" lang="ja-JP" alt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6" name="円柱 125"/>
          <p:cNvSpPr/>
          <p:nvPr/>
        </p:nvSpPr>
        <p:spPr>
          <a:xfrm>
            <a:off x="7429500" y="3211513"/>
            <a:ext cx="642938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 sz="1200">
                <a:solidFill>
                  <a:srgbClr val="FFFFFF"/>
                </a:solidFill>
                <a:cs typeface="Arial" charset="0"/>
              </a:rPr>
              <a:t>CNNIC</a:t>
            </a:r>
            <a:endParaRPr kumimoji="1" lang="ja-JP" altLang="en-US" sz="12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7" name="円柱 126"/>
          <p:cNvSpPr/>
          <p:nvPr/>
        </p:nvSpPr>
        <p:spPr>
          <a:xfrm>
            <a:off x="8143875" y="3068638"/>
            <a:ext cx="642938" cy="5715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 sz="1400">
                <a:solidFill>
                  <a:srgbClr val="FFFFFF"/>
                </a:solidFill>
                <a:cs typeface="Arial" charset="0"/>
              </a:rPr>
              <a:t>KRNIC</a:t>
            </a:r>
            <a:endParaRPr kumimoji="1" lang="ja-JP" alt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81" name="テキスト ボックス 127"/>
          <p:cNvSpPr txBox="1">
            <a:spLocks noChangeArrowheads="1"/>
          </p:cNvSpPr>
          <p:nvPr/>
        </p:nvSpPr>
        <p:spPr bwMode="auto">
          <a:xfrm>
            <a:off x="6572250" y="2711450"/>
            <a:ext cx="666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N</a:t>
            </a:r>
            <a:r>
              <a:rPr kumimoji="1" lang="en-US" altLang="ja-JP"/>
              <a:t>IR</a:t>
            </a:r>
            <a:endParaRPr kumimoji="1" lang="ja-JP" altLang="en-US"/>
          </a:p>
        </p:txBody>
      </p:sp>
      <p:sp>
        <p:nvSpPr>
          <p:cNvPr id="129" name="円柱 128"/>
          <p:cNvSpPr/>
          <p:nvPr/>
        </p:nvSpPr>
        <p:spPr>
          <a:xfrm>
            <a:off x="6357938" y="1925638"/>
            <a:ext cx="785812" cy="7143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1" lang="en-US" altLang="ja-JP">
                <a:solidFill>
                  <a:srgbClr val="FFFFFF"/>
                </a:solidFill>
                <a:cs typeface="Arial" charset="0"/>
              </a:rPr>
              <a:t>APNIC</a:t>
            </a:r>
            <a:endParaRPr kumimoji="1" lang="ja-JP" alt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33" name="直線矢印コネクタ 132"/>
          <p:cNvCxnSpPr/>
          <p:nvPr/>
        </p:nvCxnSpPr>
        <p:spPr>
          <a:xfrm rot="5400000" flipH="1" flipV="1">
            <a:off x="5429250" y="4926013"/>
            <a:ext cx="428625" cy="285750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4" name="テキスト ボックス 136"/>
          <p:cNvSpPr txBox="1">
            <a:spLocks noChangeArrowheads="1"/>
          </p:cNvSpPr>
          <p:nvPr/>
        </p:nvSpPr>
        <p:spPr bwMode="auto">
          <a:xfrm>
            <a:off x="5286375" y="5211763"/>
            <a:ext cx="2714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/>
              <a:t>I need 1 ip address</a:t>
            </a:r>
          </a:p>
          <a:p>
            <a:r>
              <a:rPr lang="en-US" altLang="ja-JP"/>
              <a:t>to setup www.example.net</a:t>
            </a:r>
            <a:endParaRPr kumimoji="1" lang="ja-JP" altLang="en-US"/>
          </a:p>
        </p:txBody>
      </p:sp>
      <p:cxnSp>
        <p:nvCxnSpPr>
          <p:cNvPr id="145" name="直線矢印コネクタ 144"/>
          <p:cNvCxnSpPr>
            <a:endCxn id="55" idx="3"/>
          </p:cNvCxnSpPr>
          <p:nvPr/>
        </p:nvCxnSpPr>
        <p:spPr>
          <a:xfrm rot="16200000" flipV="1">
            <a:off x="2516188" y="3587750"/>
            <a:ext cx="931862" cy="179388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ICANN’s Role and 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tx2"/>
                </a:solidFill>
              </a:rPr>
              <a:t>ICANN Plan for Enhancing Internet Security, Stability and Resiliency </a:t>
            </a:r>
            <a:r>
              <a:rPr lang="en-US" dirty="0" smtClean="0">
                <a:solidFill>
                  <a:schemeClr val="tx2"/>
                </a:solidFill>
              </a:rPr>
              <a:t>established in 2009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Core: Ensure DNS </a:t>
            </a:r>
            <a:r>
              <a:rPr lang="en-US" b="1" dirty="0" smtClean="0"/>
              <a:t>system stability and resiliency</a:t>
            </a:r>
            <a:endParaRPr lang="en-US" dirty="0" smtClean="0"/>
          </a:p>
          <a:p>
            <a:r>
              <a:rPr lang="en-US" dirty="0" smtClean="0"/>
              <a:t>Enabler: Work with broader Internet  and security communities to </a:t>
            </a:r>
            <a:r>
              <a:rPr lang="en-US" b="1" dirty="0" smtClean="0"/>
              <a:t>combat systemic DNS abuse</a:t>
            </a:r>
            <a:r>
              <a:rPr lang="en-US" dirty="0" smtClean="0"/>
              <a:t>; assist operators to protect DNS registration and publication processes</a:t>
            </a:r>
          </a:p>
          <a:p>
            <a:r>
              <a:rPr lang="en-US" dirty="0" smtClean="0"/>
              <a:t>Contributor: Identification of </a:t>
            </a:r>
            <a:r>
              <a:rPr lang="en-US" b="1" dirty="0" smtClean="0"/>
              <a:t>risks</a:t>
            </a:r>
            <a:r>
              <a:rPr lang="en-US" dirty="0" smtClean="0"/>
              <a:t> to security, stability and resiliency of the DNS as </a:t>
            </a:r>
            <a:r>
              <a:rPr lang="en-US" b="1" dirty="0" smtClean="0"/>
              <a:t>part of larger </a:t>
            </a:r>
            <a:r>
              <a:rPr lang="en-US" b="1" dirty="0" err="1" smtClean="0"/>
              <a:t>cybersecurity</a:t>
            </a:r>
            <a:r>
              <a:rPr lang="en-US" b="1" dirty="0" smtClean="0"/>
              <a:t> </a:t>
            </a:r>
            <a:r>
              <a:rPr lang="en-US" dirty="0" smtClean="0"/>
              <a:t>challenges</a:t>
            </a:r>
          </a:p>
          <a:p>
            <a:r>
              <a:rPr lang="en-US" b="1" dirty="0" smtClean="0"/>
              <a:t>Not involved </a:t>
            </a:r>
            <a:r>
              <a:rPr lang="en-US" dirty="0" smtClean="0"/>
              <a:t>in cyber war/espionage or content control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Plan available at www.icann.org/en/security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DNS System-wide SSR</a:t>
            </a:r>
            <a:br>
              <a:rPr lang="en-US" sz="3600" dirty="0" smtClean="0"/>
            </a:br>
            <a:r>
              <a:rPr lang="en-US" sz="3600" dirty="0" smtClean="0"/>
              <a:t>Coordination, Analysis and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024813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3000" dirty="0" smtClean="0">
                <a:solidFill>
                  <a:schemeClr val="tx2"/>
                </a:solidFill>
              </a:rPr>
              <a:t>Provide for coherence in concepts of a key sub-system of a larger Internet ecosystem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Conduct annual DNS SSR symposium. This year in Kyoto in early February focused on Measuring DNS Health  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/>
              <a:t>Baselined</a:t>
            </a:r>
            <a:r>
              <a:rPr lang="en-US" sz="2000" dirty="0" smtClean="0"/>
              <a:t> what metrics and measurements exist and where gaps exist in terms of getting more comprehensive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Key parameters for DNS health – coherency, integrity, speed, availability, resiliency</a:t>
            </a:r>
          </a:p>
          <a:p>
            <a:pPr lvl="1"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Developing set of key contingencies for use in ICANN and community efforts related to response and exercise planning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Finalizing continuity plan for failures of DNS registries to address how to protect registrants 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Vital Signs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841</Words>
  <Application>Microsoft Office PowerPoint</Application>
  <PresentationFormat>On-screen Show (4:3)</PresentationFormat>
  <Paragraphs>160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Making the Internet DNS More Secure and Resilient: An ICANN Perspective</vt:lpstr>
      <vt:lpstr>The Internet as an Ecosystem</vt:lpstr>
      <vt:lpstr>Bot Nets and Complexity of Attacks</vt:lpstr>
      <vt:lpstr>The Internet: coordinated,  not controlled</vt:lpstr>
      <vt:lpstr>What is Domain Name?</vt:lpstr>
      <vt:lpstr>Slide 6</vt:lpstr>
      <vt:lpstr>ICANN’s Role and Plan</vt:lpstr>
      <vt:lpstr>DNS System-wide SSR Coordination, Analysis and Planning</vt:lpstr>
      <vt:lpstr>DNS Vital Signs </vt:lpstr>
      <vt:lpstr>Mitigation of Malicious Conduct in New Top Level Domains</vt:lpstr>
      <vt:lpstr>DNS Collaborative Response</vt:lpstr>
      <vt:lpstr>Capacity Building Programs</vt:lpstr>
      <vt:lpstr>Global Engagement</vt:lpstr>
      <vt:lpstr>Discussion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</dc:creator>
  <cp:lastModifiedBy>Greg</cp:lastModifiedBy>
  <cp:revision>4</cp:revision>
  <dcterms:created xsi:type="dcterms:W3CDTF">2010-04-12T09:34:16Z</dcterms:created>
  <dcterms:modified xsi:type="dcterms:W3CDTF">2010-04-13T10:37:40Z</dcterms:modified>
</cp:coreProperties>
</file>