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398" r:id="rId3"/>
    <p:sldId id="424" r:id="rId4"/>
    <p:sldId id="400" r:id="rId5"/>
    <p:sldId id="423" r:id="rId6"/>
    <p:sldId id="408" r:id="rId7"/>
    <p:sldId id="436" r:id="rId8"/>
    <p:sldId id="440" r:id="rId9"/>
    <p:sldId id="410" r:id="rId10"/>
    <p:sldId id="415" r:id="rId11"/>
    <p:sldId id="428" r:id="rId12"/>
    <p:sldId id="431" r:id="rId13"/>
    <p:sldId id="433" r:id="rId14"/>
    <p:sldId id="336" r:id="rId1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FFFF99" mc:Ignorable=""/>
    <a:srgbClr xmlns:mc="http://schemas.openxmlformats.org/markup-compatibility/2006" xmlns:a14="http://schemas.microsoft.com/office/drawing/2010/main" val="FF5621" mc:Ignorable=""/>
    <a:srgbClr xmlns:mc="http://schemas.openxmlformats.org/markup-compatibility/2006" xmlns:a14="http://schemas.microsoft.com/office/drawing/2010/main" val="FFAA8F" mc:Ignorable=""/>
    <a:srgbClr xmlns:mc="http://schemas.openxmlformats.org/markup-compatibility/2006" xmlns:a14="http://schemas.microsoft.com/office/drawing/2010/main" val="D65700" mc:Ignorable=""/>
    <a:srgbClr xmlns:mc="http://schemas.openxmlformats.org/markup-compatibility/2006" xmlns:a14="http://schemas.microsoft.com/office/drawing/2010/main" val="D25A10" mc:Ignorable=""/>
    <a:srgbClr xmlns:mc="http://schemas.openxmlformats.org/markup-compatibility/2006" xmlns:a14="http://schemas.microsoft.com/office/drawing/2010/main" val="91200D" mc:Ignorable=""/>
    <a:srgbClr xmlns:mc="http://schemas.openxmlformats.org/markup-compatibility/2006" xmlns:a14="http://schemas.microsoft.com/office/drawing/2010/main" val="FFFFFF" mc:Ignorable=""/>
    <a:srgbClr xmlns:mc="http://schemas.openxmlformats.org/markup-compatibility/2006" xmlns:a14="http://schemas.microsoft.com/office/drawing/2010/main" val="0E7426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79" autoAdjust="0"/>
    <p:restoredTop sz="96667" autoAdjust="0"/>
  </p:normalViewPr>
  <p:slideViewPr>
    <p:cSldViewPr>
      <p:cViewPr>
        <p:scale>
          <a:sx n="108" d="100"/>
          <a:sy n="108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F039D-96E2-4D01-B432-E51C01F3363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9269A71-5B1D-4FA9-868B-213CFC6C75A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 rtl="0"/>
          <a:r>
            <a:rPr lang="en-US" sz="2000" dirty="0" smtClean="0"/>
            <a:t>Dangerous / Not Focused</a:t>
          </a:r>
          <a:endParaRPr lang="he-IL" sz="2000" dirty="0" smtClean="0"/>
        </a:p>
      </dgm:t>
    </dgm:pt>
    <dgm:pt modelId="{A6CD063C-0ACB-400C-A811-7AD7F9C6E301}" type="parTrans" cxnId="{3B8BDCEE-FBD8-4E01-A915-5EB8A5432B5D}">
      <dgm:prSet/>
      <dgm:spPr/>
      <dgm:t>
        <a:bodyPr/>
        <a:lstStyle/>
        <a:p>
          <a:pPr rtl="1"/>
          <a:endParaRPr lang="he-IL" sz="2800"/>
        </a:p>
      </dgm:t>
    </dgm:pt>
    <dgm:pt modelId="{2316F5EB-7D00-4593-9765-ABF12216DCD1}" type="sibTrans" cxnId="{3B8BDCEE-FBD8-4E01-A915-5EB8A5432B5D}">
      <dgm:prSet/>
      <dgm:spPr/>
      <dgm:t>
        <a:bodyPr/>
        <a:lstStyle/>
        <a:p>
          <a:pPr rtl="1"/>
          <a:endParaRPr lang="he-IL" sz="2800"/>
        </a:p>
      </dgm:t>
    </dgm:pt>
    <dgm:pt modelId="{91400387-D795-40E8-AA4E-7397245B32DC}">
      <dgm:prSet phldrT="[Text]" custT="1"/>
      <dgm:spPr>
        <a:solidFill>
          <a:srgbClr xmlns:mc="http://schemas.openxmlformats.org/markup-compatibility/2006" xmlns:a14="http://schemas.microsoft.com/office/drawing/2010/main" val="FF0000" mc:Ignorable=""/>
        </a:solidFill>
      </dgm:spPr>
      <dgm:t>
        <a:bodyPr/>
        <a:lstStyle/>
        <a:p>
          <a:pPr rtl="0"/>
          <a:r>
            <a:rPr lang="en-US" sz="2000" dirty="0" smtClean="0"/>
            <a:t>Dangerous / Focused</a:t>
          </a:r>
          <a:endParaRPr lang="he-IL" sz="2000" dirty="0"/>
        </a:p>
      </dgm:t>
    </dgm:pt>
    <dgm:pt modelId="{0CAD0260-959D-4A80-A585-F4BBBDFE3DF3}" type="parTrans" cxnId="{8A9FA3F4-F653-4658-B654-A512C5605DD1}">
      <dgm:prSet/>
      <dgm:spPr/>
      <dgm:t>
        <a:bodyPr/>
        <a:lstStyle/>
        <a:p>
          <a:pPr rtl="1"/>
          <a:endParaRPr lang="he-IL" sz="2800"/>
        </a:p>
      </dgm:t>
    </dgm:pt>
    <dgm:pt modelId="{3A8160C9-1860-4188-8210-54763648F7CA}" type="sibTrans" cxnId="{8A9FA3F4-F653-4658-B654-A512C5605DD1}">
      <dgm:prSet/>
      <dgm:spPr/>
      <dgm:t>
        <a:bodyPr/>
        <a:lstStyle/>
        <a:p>
          <a:pPr rtl="1"/>
          <a:endParaRPr lang="he-IL" sz="2800"/>
        </a:p>
      </dgm:t>
    </dgm:pt>
    <dgm:pt modelId="{CD2E1E96-3EED-4182-A8DA-004E7062CC60}">
      <dgm:prSet phldrT="[Text]" custT="1"/>
      <dgm:spPr>
        <a:solidFill>
          <a:srgbClr xmlns:mc="http://schemas.openxmlformats.org/markup-compatibility/2006" xmlns:a14="http://schemas.microsoft.com/office/drawing/2010/main" val="00B050" mc:Ignorable=""/>
        </a:solidFill>
      </dgm:spPr>
      <dgm:t>
        <a:bodyPr/>
        <a:lstStyle/>
        <a:p>
          <a:pPr algn="l" rtl="0"/>
          <a:r>
            <a:rPr lang="en-US" sz="2000" dirty="0" smtClean="0"/>
            <a:t>Not Dangerous / Not Focused</a:t>
          </a:r>
          <a:endParaRPr lang="he-IL" sz="2000" dirty="0" smtClean="0"/>
        </a:p>
      </dgm:t>
    </dgm:pt>
    <dgm:pt modelId="{2FDF5921-AB0B-4080-BD20-11526D89C8A1}" type="parTrans" cxnId="{43118B47-3370-4069-BB00-C3B37A301FD9}">
      <dgm:prSet/>
      <dgm:spPr/>
      <dgm:t>
        <a:bodyPr/>
        <a:lstStyle/>
        <a:p>
          <a:pPr rtl="1"/>
          <a:endParaRPr lang="he-IL" sz="2800"/>
        </a:p>
      </dgm:t>
    </dgm:pt>
    <dgm:pt modelId="{9F2790FB-C49C-4A6D-8A8A-7EA8C2A3130B}" type="sibTrans" cxnId="{43118B47-3370-4069-BB00-C3B37A301FD9}">
      <dgm:prSet/>
      <dgm:spPr/>
      <dgm:t>
        <a:bodyPr/>
        <a:lstStyle/>
        <a:p>
          <a:pPr rtl="1"/>
          <a:endParaRPr lang="he-IL" sz="2800"/>
        </a:p>
      </dgm:t>
    </dgm:pt>
    <dgm:pt modelId="{130168F3-268F-4464-858E-8193B484F4F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 rtl="0"/>
          <a:r>
            <a:rPr lang="en-US" sz="2000" dirty="0" smtClean="0"/>
            <a:t>Not Dangerous / Focused</a:t>
          </a:r>
          <a:endParaRPr lang="he-IL" sz="2000" dirty="0" smtClean="0"/>
        </a:p>
      </dgm:t>
    </dgm:pt>
    <dgm:pt modelId="{26E3BDBD-3B6B-4ACC-98AD-D1A684E688CC}" type="parTrans" cxnId="{6DE0B4F8-B97E-493D-BA68-13F98CCA86DC}">
      <dgm:prSet/>
      <dgm:spPr/>
      <dgm:t>
        <a:bodyPr/>
        <a:lstStyle/>
        <a:p>
          <a:pPr rtl="1"/>
          <a:endParaRPr lang="he-IL" sz="2800"/>
        </a:p>
      </dgm:t>
    </dgm:pt>
    <dgm:pt modelId="{3267AE8D-3421-4A60-B916-348E5571E381}" type="sibTrans" cxnId="{6DE0B4F8-B97E-493D-BA68-13F98CCA86DC}">
      <dgm:prSet/>
      <dgm:spPr/>
      <dgm:t>
        <a:bodyPr/>
        <a:lstStyle/>
        <a:p>
          <a:pPr rtl="1"/>
          <a:endParaRPr lang="he-IL" sz="2800"/>
        </a:p>
      </dgm:t>
    </dgm:pt>
    <dgm:pt modelId="{9C35DF22-D45B-4E57-AED8-F3717870F124}">
      <dgm:prSet custT="1"/>
      <dgm:spPr>
        <a:solidFill>
          <a:srgbClr xmlns:mc="http://schemas.openxmlformats.org/markup-compatibility/2006" xmlns:a14="http://schemas.microsoft.com/office/drawing/2010/main" val="FF0000" mc:Ignorable=""/>
        </a:solidFill>
      </dgm:spPr>
      <dgm:t>
        <a:bodyPr/>
        <a:lstStyle/>
        <a:p>
          <a:pPr rtl="0"/>
          <a:r>
            <a:rPr lang="en-US" sz="1800" dirty="0" smtClean="0"/>
            <a:t>Attack on the Government offices.</a:t>
          </a:r>
          <a:endParaRPr lang="he-IL" sz="1800" dirty="0"/>
        </a:p>
      </dgm:t>
    </dgm:pt>
    <dgm:pt modelId="{241172F2-E3A2-4508-B4D4-B8A13F3D779D}" type="parTrans" cxnId="{F252C964-5682-427F-8F2A-A4AEB06F0E33}">
      <dgm:prSet/>
      <dgm:spPr/>
      <dgm:t>
        <a:bodyPr/>
        <a:lstStyle/>
        <a:p>
          <a:pPr rtl="1"/>
          <a:endParaRPr lang="he-IL" sz="2800"/>
        </a:p>
      </dgm:t>
    </dgm:pt>
    <dgm:pt modelId="{7DA6B9BC-2E8E-4C99-866E-327BC7CDB4EF}" type="sibTrans" cxnId="{F252C964-5682-427F-8F2A-A4AEB06F0E33}">
      <dgm:prSet/>
      <dgm:spPr/>
      <dgm:t>
        <a:bodyPr/>
        <a:lstStyle/>
        <a:p>
          <a:pPr rtl="1"/>
          <a:endParaRPr lang="he-IL" sz="2800"/>
        </a:p>
      </dgm:t>
    </dgm:pt>
    <dgm:pt modelId="{93BE9170-49C8-4934-BB55-043A017857A2}">
      <dgm:prSet custT="1"/>
      <dgm:spPr>
        <a:solidFill>
          <a:srgbClr xmlns:mc="http://schemas.openxmlformats.org/markup-compatibility/2006" xmlns:a14="http://schemas.microsoft.com/office/drawing/2010/main" val="FF0000" mc:Ignorable=""/>
        </a:solidFill>
      </dgm:spPr>
      <dgm:t>
        <a:bodyPr/>
        <a:lstStyle/>
        <a:p>
          <a:pPr rtl="0"/>
          <a:r>
            <a:rPr lang="en-US" sz="1800" dirty="0" smtClean="0"/>
            <a:t>Human-based attack.</a:t>
          </a:r>
          <a:endParaRPr lang="he-IL" sz="1800" dirty="0"/>
        </a:p>
      </dgm:t>
    </dgm:pt>
    <dgm:pt modelId="{2F5BE30D-86EE-453F-B423-B304768827E8}" type="parTrans" cxnId="{16178809-3959-40B6-ABF3-DB21C0EC3373}">
      <dgm:prSet/>
      <dgm:spPr/>
      <dgm:t>
        <a:bodyPr/>
        <a:lstStyle/>
        <a:p>
          <a:pPr rtl="1"/>
          <a:endParaRPr lang="he-IL" sz="2800"/>
        </a:p>
      </dgm:t>
    </dgm:pt>
    <dgm:pt modelId="{FBFD2E66-CAA6-4DC0-B2C8-45D57B237FAD}" type="sibTrans" cxnId="{16178809-3959-40B6-ABF3-DB21C0EC3373}">
      <dgm:prSet/>
      <dgm:spPr/>
      <dgm:t>
        <a:bodyPr/>
        <a:lstStyle/>
        <a:p>
          <a:pPr rtl="1"/>
          <a:endParaRPr lang="he-IL" sz="2800"/>
        </a:p>
      </dgm:t>
    </dgm:pt>
    <dgm:pt modelId="{397F64B0-0D2C-4831-9440-68FB6EB1D322}">
      <dgm:prSet custT="1"/>
      <dgm:spPr>
        <a:solidFill>
          <a:srgbClr xmlns:mc="http://schemas.openxmlformats.org/markup-compatibility/2006" xmlns:a14="http://schemas.microsoft.com/office/drawing/2010/main" val="FF0000" mc:Ignorable=""/>
        </a:solidFill>
      </dgm:spPr>
      <dgm:t>
        <a:bodyPr/>
        <a:lstStyle/>
        <a:p>
          <a:pPr rtl="0"/>
          <a:r>
            <a:rPr lang="en-US" sz="1800" dirty="0" smtClean="0"/>
            <a:t>Learning curve.</a:t>
          </a:r>
          <a:endParaRPr lang="he-IL" sz="1800" dirty="0"/>
        </a:p>
      </dgm:t>
    </dgm:pt>
    <dgm:pt modelId="{DF33664E-2BA2-4CC5-A5E1-2D385A105F1E}" type="parTrans" cxnId="{625C025A-B1F0-40D8-847B-2EDF233537D0}">
      <dgm:prSet/>
      <dgm:spPr/>
      <dgm:t>
        <a:bodyPr/>
        <a:lstStyle/>
        <a:p>
          <a:pPr rtl="1"/>
          <a:endParaRPr lang="he-IL" sz="2800"/>
        </a:p>
      </dgm:t>
    </dgm:pt>
    <dgm:pt modelId="{89A5244A-472A-4C50-87B1-3BEAEA5B7078}" type="sibTrans" cxnId="{625C025A-B1F0-40D8-847B-2EDF233537D0}">
      <dgm:prSet/>
      <dgm:spPr/>
      <dgm:t>
        <a:bodyPr/>
        <a:lstStyle/>
        <a:p>
          <a:pPr rtl="1"/>
          <a:endParaRPr lang="he-IL" sz="2800"/>
        </a:p>
      </dgm:t>
    </dgm:pt>
    <dgm:pt modelId="{FDE7AB98-41E6-45F9-ABC0-5D1C380EAB6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 rtl="0"/>
          <a:r>
            <a:rPr lang="en-US" sz="1800" dirty="0" smtClean="0"/>
            <a:t>Attack on numerous websites.</a:t>
          </a:r>
          <a:endParaRPr lang="he-IL" sz="1800" dirty="0"/>
        </a:p>
      </dgm:t>
    </dgm:pt>
    <dgm:pt modelId="{073F7D29-7D50-4263-9619-325F3178823A}" type="parTrans" cxnId="{0860CAF5-2E84-4CB1-9ADE-289AF373D4B5}">
      <dgm:prSet/>
      <dgm:spPr/>
      <dgm:t>
        <a:bodyPr/>
        <a:lstStyle/>
        <a:p>
          <a:pPr rtl="1"/>
          <a:endParaRPr lang="he-IL" sz="2800"/>
        </a:p>
      </dgm:t>
    </dgm:pt>
    <dgm:pt modelId="{B1AFCAB9-53E2-4FF9-BA70-3C6F1CDA618C}" type="sibTrans" cxnId="{0860CAF5-2E84-4CB1-9ADE-289AF373D4B5}">
      <dgm:prSet/>
      <dgm:spPr/>
      <dgm:t>
        <a:bodyPr/>
        <a:lstStyle/>
        <a:p>
          <a:pPr rtl="1"/>
          <a:endParaRPr lang="he-IL" sz="2800"/>
        </a:p>
      </dgm:t>
    </dgm:pt>
    <dgm:pt modelId="{1A46103C-C305-4D81-9C92-91CD0981BFF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 rtl="0"/>
          <a:r>
            <a:rPr lang="en-US" sz="1800" dirty="0" smtClean="0"/>
            <a:t>Machine/Human based attack.</a:t>
          </a:r>
          <a:endParaRPr lang="he-IL" sz="1800" dirty="0"/>
        </a:p>
      </dgm:t>
    </dgm:pt>
    <dgm:pt modelId="{FC08F066-D2D1-4B0E-B3E1-86D217E4065A}" type="parTrans" cxnId="{EDBA8171-3E1A-47F7-B4D5-1C0E686CEDD9}">
      <dgm:prSet/>
      <dgm:spPr/>
      <dgm:t>
        <a:bodyPr/>
        <a:lstStyle/>
        <a:p>
          <a:pPr rtl="1"/>
          <a:endParaRPr lang="he-IL" sz="2800"/>
        </a:p>
      </dgm:t>
    </dgm:pt>
    <dgm:pt modelId="{E40A129A-C042-47F4-837B-51279928D933}" type="sibTrans" cxnId="{EDBA8171-3E1A-47F7-B4D5-1C0E686CEDD9}">
      <dgm:prSet/>
      <dgm:spPr/>
      <dgm:t>
        <a:bodyPr/>
        <a:lstStyle/>
        <a:p>
          <a:pPr rtl="1"/>
          <a:endParaRPr lang="he-IL" sz="2800"/>
        </a:p>
      </dgm:t>
    </dgm:pt>
    <dgm:pt modelId="{9C10124E-0016-4664-9D94-2F59D179EC4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 rtl="0"/>
          <a:r>
            <a:rPr lang="en-US" sz="1800" dirty="0" smtClean="0"/>
            <a:t>Learning curve.</a:t>
          </a:r>
          <a:endParaRPr lang="he-IL" sz="1800" dirty="0"/>
        </a:p>
      </dgm:t>
    </dgm:pt>
    <dgm:pt modelId="{8EA70C34-F206-43E0-BE35-A77CB3EB1B3A}" type="parTrans" cxnId="{84BE107C-8441-4ED9-9F53-E80F4D1C62E7}">
      <dgm:prSet/>
      <dgm:spPr/>
      <dgm:t>
        <a:bodyPr/>
        <a:lstStyle/>
        <a:p>
          <a:pPr rtl="1"/>
          <a:endParaRPr lang="he-IL" sz="2800"/>
        </a:p>
      </dgm:t>
    </dgm:pt>
    <dgm:pt modelId="{28E9547C-C677-4B72-BB60-58793FE07800}" type="sibTrans" cxnId="{84BE107C-8441-4ED9-9F53-E80F4D1C62E7}">
      <dgm:prSet/>
      <dgm:spPr/>
      <dgm:t>
        <a:bodyPr/>
        <a:lstStyle/>
        <a:p>
          <a:pPr rtl="1"/>
          <a:endParaRPr lang="he-IL" sz="2800"/>
        </a:p>
      </dgm:t>
    </dgm:pt>
    <dgm:pt modelId="{4A6F1D4B-7D8B-4223-B456-0EBB6DAFCA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 rtl="0"/>
          <a:r>
            <a:rPr lang="en-US" sz="1800" dirty="0" smtClean="0"/>
            <a:t>Attack on the Government offices.</a:t>
          </a:r>
          <a:endParaRPr lang="he-IL" sz="1800" dirty="0"/>
        </a:p>
      </dgm:t>
    </dgm:pt>
    <dgm:pt modelId="{001212EE-6FEB-4DE4-8A5D-0AE5F3EB7010}" type="parTrans" cxnId="{116FDCAC-DD55-452D-99C3-913A2B539A38}">
      <dgm:prSet/>
      <dgm:spPr/>
      <dgm:t>
        <a:bodyPr/>
        <a:lstStyle/>
        <a:p>
          <a:pPr rtl="1"/>
          <a:endParaRPr lang="he-IL" sz="2800"/>
        </a:p>
      </dgm:t>
    </dgm:pt>
    <dgm:pt modelId="{634B43CB-17A4-45A7-9330-CD2CB18F2CA7}" type="sibTrans" cxnId="{116FDCAC-DD55-452D-99C3-913A2B539A38}">
      <dgm:prSet/>
      <dgm:spPr/>
      <dgm:t>
        <a:bodyPr/>
        <a:lstStyle/>
        <a:p>
          <a:pPr rtl="1"/>
          <a:endParaRPr lang="he-IL" sz="2800"/>
        </a:p>
      </dgm:t>
    </dgm:pt>
    <dgm:pt modelId="{2075ED4F-5CAB-45C8-A77C-07B3081199E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 rtl="0"/>
          <a:r>
            <a:rPr lang="en-US" sz="1800" dirty="0" smtClean="0"/>
            <a:t>Human-based attack.</a:t>
          </a:r>
          <a:endParaRPr lang="he-IL" sz="1800" dirty="0"/>
        </a:p>
      </dgm:t>
    </dgm:pt>
    <dgm:pt modelId="{CBB572B9-97AC-43DA-B81E-947FFC5CA47F}" type="parTrans" cxnId="{871284E6-53F6-4ACC-AC4A-E4EFD1D22FB4}">
      <dgm:prSet/>
      <dgm:spPr/>
      <dgm:t>
        <a:bodyPr/>
        <a:lstStyle/>
        <a:p>
          <a:pPr rtl="1"/>
          <a:endParaRPr lang="he-IL" sz="2800"/>
        </a:p>
      </dgm:t>
    </dgm:pt>
    <dgm:pt modelId="{32F1FA55-CEAF-4ABC-ABE7-FD2E56411E53}" type="sibTrans" cxnId="{871284E6-53F6-4ACC-AC4A-E4EFD1D22FB4}">
      <dgm:prSet/>
      <dgm:spPr/>
      <dgm:t>
        <a:bodyPr/>
        <a:lstStyle/>
        <a:p>
          <a:pPr rtl="1"/>
          <a:endParaRPr lang="he-IL" sz="2800"/>
        </a:p>
      </dgm:t>
    </dgm:pt>
    <dgm:pt modelId="{DED51BDA-01AF-4C33-BEC5-186E02EA286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 rtl="0"/>
          <a:r>
            <a:rPr lang="en-US" sz="1800" dirty="0" smtClean="0"/>
            <a:t>No Learning curve.</a:t>
          </a:r>
          <a:endParaRPr lang="he-IL" sz="1800" dirty="0"/>
        </a:p>
      </dgm:t>
    </dgm:pt>
    <dgm:pt modelId="{52438F76-10BA-4430-8001-662B90881717}" type="parTrans" cxnId="{35D2A3E3-21F6-4549-A4ED-CCE2BBDC8075}">
      <dgm:prSet/>
      <dgm:spPr/>
      <dgm:t>
        <a:bodyPr/>
        <a:lstStyle/>
        <a:p>
          <a:pPr rtl="1"/>
          <a:endParaRPr lang="he-IL" sz="2800"/>
        </a:p>
      </dgm:t>
    </dgm:pt>
    <dgm:pt modelId="{199A2162-0E1E-4424-922D-829BD1BE57E7}" type="sibTrans" cxnId="{35D2A3E3-21F6-4549-A4ED-CCE2BBDC8075}">
      <dgm:prSet/>
      <dgm:spPr/>
      <dgm:t>
        <a:bodyPr/>
        <a:lstStyle/>
        <a:p>
          <a:pPr rtl="1"/>
          <a:endParaRPr lang="he-IL" sz="2800"/>
        </a:p>
      </dgm:t>
    </dgm:pt>
    <dgm:pt modelId="{15479014-8C2F-4CF5-AEBE-0927C813FE82}">
      <dgm:prSet custT="1"/>
      <dgm:spPr>
        <a:solidFill>
          <a:srgbClr xmlns:mc="http://schemas.openxmlformats.org/markup-compatibility/2006" xmlns:a14="http://schemas.microsoft.com/office/drawing/2010/main" val="00B050" mc:Ignorable=""/>
        </a:solidFill>
      </dgm:spPr>
      <dgm:t>
        <a:bodyPr/>
        <a:lstStyle/>
        <a:p>
          <a:pPr algn="l" rtl="0"/>
          <a:r>
            <a:rPr lang="en-US" sz="1800" dirty="0" smtClean="0"/>
            <a:t>Attack on a one/many websites.</a:t>
          </a:r>
          <a:endParaRPr lang="he-IL" sz="1800" dirty="0"/>
        </a:p>
      </dgm:t>
    </dgm:pt>
    <dgm:pt modelId="{17DC3F66-38A9-45C4-AF5B-1CC1595AAB81}" type="parTrans" cxnId="{988314F1-6315-4099-9451-C1C0EB68F3CD}">
      <dgm:prSet/>
      <dgm:spPr/>
      <dgm:t>
        <a:bodyPr/>
        <a:lstStyle/>
        <a:p>
          <a:pPr rtl="1"/>
          <a:endParaRPr lang="he-IL" sz="2800"/>
        </a:p>
      </dgm:t>
    </dgm:pt>
    <dgm:pt modelId="{DD7DAD75-61BE-4F35-884A-6DCD43B296D5}" type="sibTrans" cxnId="{988314F1-6315-4099-9451-C1C0EB68F3CD}">
      <dgm:prSet/>
      <dgm:spPr/>
      <dgm:t>
        <a:bodyPr/>
        <a:lstStyle/>
        <a:p>
          <a:pPr rtl="1"/>
          <a:endParaRPr lang="he-IL" sz="2800"/>
        </a:p>
      </dgm:t>
    </dgm:pt>
    <dgm:pt modelId="{9F22843A-6600-47FF-A707-242E3673C7C6}">
      <dgm:prSet custT="1"/>
      <dgm:spPr>
        <a:solidFill>
          <a:srgbClr xmlns:mc="http://schemas.openxmlformats.org/markup-compatibility/2006" xmlns:a14="http://schemas.microsoft.com/office/drawing/2010/main" val="00B050" mc:Ignorable=""/>
        </a:solidFill>
      </dgm:spPr>
      <dgm:t>
        <a:bodyPr/>
        <a:lstStyle/>
        <a:p>
          <a:pPr algn="l" rtl="0"/>
          <a:r>
            <a:rPr lang="en-US" sz="1800" dirty="0" smtClean="0"/>
            <a:t>Machine/Human based attack.</a:t>
          </a:r>
          <a:endParaRPr lang="he-IL" sz="1800" dirty="0"/>
        </a:p>
      </dgm:t>
    </dgm:pt>
    <dgm:pt modelId="{B38BE5F5-EFBD-4667-AB09-413F8C6867FC}" type="parTrans" cxnId="{D9524E6C-360E-4E7C-921B-DE1317B8B4AE}">
      <dgm:prSet/>
      <dgm:spPr/>
      <dgm:t>
        <a:bodyPr/>
        <a:lstStyle/>
        <a:p>
          <a:pPr rtl="1"/>
          <a:endParaRPr lang="he-IL" sz="2800"/>
        </a:p>
      </dgm:t>
    </dgm:pt>
    <dgm:pt modelId="{772837CB-96B1-48E4-B65A-5ED4F452ABE1}" type="sibTrans" cxnId="{D9524E6C-360E-4E7C-921B-DE1317B8B4AE}">
      <dgm:prSet/>
      <dgm:spPr/>
      <dgm:t>
        <a:bodyPr/>
        <a:lstStyle/>
        <a:p>
          <a:pPr rtl="1"/>
          <a:endParaRPr lang="he-IL" sz="2800"/>
        </a:p>
      </dgm:t>
    </dgm:pt>
    <dgm:pt modelId="{874CC5E5-79DC-4691-836B-CE4E40F0D3B2}">
      <dgm:prSet custT="1"/>
      <dgm:spPr>
        <a:solidFill>
          <a:srgbClr xmlns:mc="http://schemas.openxmlformats.org/markup-compatibility/2006" xmlns:a14="http://schemas.microsoft.com/office/drawing/2010/main" val="00B050" mc:Ignorable=""/>
        </a:solidFill>
      </dgm:spPr>
      <dgm:t>
        <a:bodyPr/>
        <a:lstStyle/>
        <a:p>
          <a:pPr algn="l" rtl="0"/>
          <a:r>
            <a:rPr lang="en-US" sz="1800" dirty="0" smtClean="0"/>
            <a:t>No Learning curve.</a:t>
          </a:r>
          <a:endParaRPr lang="he-IL" sz="1800" dirty="0"/>
        </a:p>
      </dgm:t>
    </dgm:pt>
    <dgm:pt modelId="{18ABAFA2-7C3B-4CF2-B7C3-1758E3C1E84A}" type="parTrans" cxnId="{99442ED2-6399-4358-A492-A5EE36BA421B}">
      <dgm:prSet/>
      <dgm:spPr/>
      <dgm:t>
        <a:bodyPr/>
        <a:lstStyle/>
        <a:p>
          <a:pPr rtl="1"/>
          <a:endParaRPr lang="he-IL" sz="2800"/>
        </a:p>
      </dgm:t>
    </dgm:pt>
    <dgm:pt modelId="{1004923C-5970-4DF7-8BE4-3E2A65AA7889}" type="sibTrans" cxnId="{99442ED2-6399-4358-A492-A5EE36BA421B}">
      <dgm:prSet/>
      <dgm:spPr/>
      <dgm:t>
        <a:bodyPr/>
        <a:lstStyle/>
        <a:p>
          <a:pPr rtl="1"/>
          <a:endParaRPr lang="he-IL" sz="2800"/>
        </a:p>
      </dgm:t>
    </dgm:pt>
    <dgm:pt modelId="{5988CDA3-0B96-47FA-AA12-72152158880A}" type="pres">
      <dgm:prSet presAssocID="{428F039D-96E2-4D01-B432-E51C01F3363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5A1E64F-1855-4C1E-A030-2455EFA347AF}" type="pres">
      <dgm:prSet presAssocID="{428F039D-96E2-4D01-B432-E51C01F33637}" presName="axisShape" presStyleLbl="bgShp" presStyleIdx="0" presStyleCnt="1" custScaleX="195119" custLinFactNeighborY="1758"/>
      <dgm:spPr/>
      <dgm:t>
        <a:bodyPr/>
        <a:lstStyle/>
        <a:p>
          <a:pPr rtl="1"/>
          <a:endParaRPr lang="he-IL"/>
        </a:p>
      </dgm:t>
    </dgm:pt>
    <dgm:pt modelId="{6790D308-BC13-4A73-8542-6C52A09A0762}" type="pres">
      <dgm:prSet presAssocID="{428F039D-96E2-4D01-B432-E51C01F33637}" presName="rect1" presStyleLbl="node1" presStyleIdx="0" presStyleCnt="4" custScaleX="236153" custLinFactNeighborX="-70313" custLinFactNeighborY="-3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5039D0-26A1-4D83-886C-B07DE5BF3759}" type="pres">
      <dgm:prSet presAssocID="{428F039D-96E2-4D01-B432-E51C01F33637}" presName="rect2" presStyleLbl="node1" presStyleIdx="1" presStyleCnt="4" custScaleX="229426" custLinFactNeighborX="71344" custLinFactNeighborY="-3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ADA5ABE-7062-414C-A92D-E78E4CCA68D2}" type="pres">
      <dgm:prSet presAssocID="{428F039D-96E2-4D01-B432-E51C01F33637}" presName="rect3" presStyleLbl="node1" presStyleIdx="2" presStyleCnt="4" custScaleX="233986" custLinFactNeighborX="-72550" custLinFactNeighborY="-2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FFC574-D9DA-469F-A293-1D3E08FFA77A}" type="pres">
      <dgm:prSet presAssocID="{428F039D-96E2-4D01-B432-E51C01F33637}" presName="rect4" presStyleLbl="node1" presStyleIdx="3" presStyleCnt="4" custScaleX="231836" custLinFactNeighborX="72549" custLinFactNeighborY="-1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4B57DC9-1431-4685-807D-DD5270B010E0}" type="presOf" srcId="{93BE9170-49C8-4934-BB55-043A017857A2}" destId="{235039D0-26A1-4D83-886C-B07DE5BF3759}" srcOrd="0" destOrd="2" presId="urn:microsoft.com/office/officeart/2005/8/layout/matrix2"/>
    <dgm:cxn modelId="{16178809-3959-40B6-ABF3-DB21C0EC3373}" srcId="{91400387-D795-40E8-AA4E-7397245B32DC}" destId="{93BE9170-49C8-4934-BB55-043A017857A2}" srcOrd="1" destOrd="0" parTransId="{2F5BE30D-86EE-453F-B423-B304768827E8}" sibTransId="{FBFD2E66-CAA6-4DC0-B2C8-45D57B237FAD}"/>
    <dgm:cxn modelId="{AE46828F-BA60-4ECD-A686-0A41C3B31016}" type="presOf" srcId="{130168F3-268F-4464-858E-8193B484F4F1}" destId="{20FFC574-D9DA-469F-A293-1D3E08FFA77A}" srcOrd="0" destOrd="0" presId="urn:microsoft.com/office/officeart/2005/8/layout/matrix2"/>
    <dgm:cxn modelId="{43118B47-3370-4069-BB00-C3B37A301FD9}" srcId="{428F039D-96E2-4D01-B432-E51C01F33637}" destId="{CD2E1E96-3EED-4182-A8DA-004E7062CC60}" srcOrd="2" destOrd="0" parTransId="{2FDF5921-AB0B-4080-BD20-11526D89C8A1}" sibTransId="{9F2790FB-C49C-4A6D-8A8A-7EA8C2A3130B}"/>
    <dgm:cxn modelId="{BE85C762-ABAF-4BCE-9B85-E1292265116A}" type="presOf" srcId="{4A6F1D4B-7D8B-4223-B456-0EBB6DAFCACF}" destId="{20FFC574-D9DA-469F-A293-1D3E08FFA77A}" srcOrd="0" destOrd="1" presId="urn:microsoft.com/office/officeart/2005/8/layout/matrix2"/>
    <dgm:cxn modelId="{84BE107C-8441-4ED9-9F53-E80F4D1C62E7}" srcId="{E9269A71-5B1D-4FA9-868B-213CFC6C75A5}" destId="{9C10124E-0016-4664-9D94-2F59D179EC47}" srcOrd="2" destOrd="0" parTransId="{8EA70C34-F206-43E0-BE35-A77CB3EB1B3A}" sibTransId="{28E9547C-C677-4B72-BB60-58793FE07800}"/>
    <dgm:cxn modelId="{35D2A3E3-21F6-4549-A4ED-CCE2BBDC8075}" srcId="{130168F3-268F-4464-858E-8193B484F4F1}" destId="{DED51BDA-01AF-4C33-BEC5-186E02EA2863}" srcOrd="2" destOrd="0" parTransId="{52438F76-10BA-4430-8001-662B90881717}" sibTransId="{199A2162-0E1E-4424-922D-829BD1BE57E7}"/>
    <dgm:cxn modelId="{CB0F84EC-6AFF-450B-8148-6B6A6AE0F80E}" type="presOf" srcId="{1A46103C-C305-4D81-9C92-91CD0981BFF4}" destId="{6790D308-BC13-4A73-8542-6C52A09A0762}" srcOrd="0" destOrd="2" presId="urn:microsoft.com/office/officeart/2005/8/layout/matrix2"/>
    <dgm:cxn modelId="{116FDCAC-DD55-452D-99C3-913A2B539A38}" srcId="{130168F3-268F-4464-858E-8193B484F4F1}" destId="{4A6F1D4B-7D8B-4223-B456-0EBB6DAFCACF}" srcOrd="0" destOrd="0" parTransId="{001212EE-6FEB-4DE4-8A5D-0AE5F3EB7010}" sibTransId="{634B43CB-17A4-45A7-9330-CD2CB18F2CA7}"/>
    <dgm:cxn modelId="{99442ED2-6399-4358-A492-A5EE36BA421B}" srcId="{CD2E1E96-3EED-4182-A8DA-004E7062CC60}" destId="{874CC5E5-79DC-4691-836B-CE4E40F0D3B2}" srcOrd="2" destOrd="0" parTransId="{18ABAFA2-7C3B-4CF2-B7C3-1758E3C1E84A}" sibTransId="{1004923C-5970-4DF7-8BE4-3E2A65AA7889}"/>
    <dgm:cxn modelId="{D9524E6C-360E-4E7C-921B-DE1317B8B4AE}" srcId="{CD2E1E96-3EED-4182-A8DA-004E7062CC60}" destId="{9F22843A-6600-47FF-A707-242E3673C7C6}" srcOrd="1" destOrd="0" parTransId="{B38BE5F5-EFBD-4667-AB09-413F8C6867FC}" sibTransId="{772837CB-96B1-48E4-B65A-5ED4F452ABE1}"/>
    <dgm:cxn modelId="{EDBA8171-3E1A-47F7-B4D5-1C0E686CEDD9}" srcId="{E9269A71-5B1D-4FA9-868B-213CFC6C75A5}" destId="{1A46103C-C305-4D81-9C92-91CD0981BFF4}" srcOrd="1" destOrd="0" parTransId="{FC08F066-D2D1-4B0E-B3E1-86D217E4065A}" sibTransId="{E40A129A-C042-47F4-837B-51279928D933}"/>
    <dgm:cxn modelId="{8A9FA3F4-F653-4658-B654-A512C5605DD1}" srcId="{428F039D-96E2-4D01-B432-E51C01F33637}" destId="{91400387-D795-40E8-AA4E-7397245B32DC}" srcOrd="1" destOrd="0" parTransId="{0CAD0260-959D-4A80-A585-F4BBBDFE3DF3}" sibTransId="{3A8160C9-1860-4188-8210-54763648F7CA}"/>
    <dgm:cxn modelId="{F252C964-5682-427F-8F2A-A4AEB06F0E33}" srcId="{91400387-D795-40E8-AA4E-7397245B32DC}" destId="{9C35DF22-D45B-4E57-AED8-F3717870F124}" srcOrd="0" destOrd="0" parTransId="{241172F2-E3A2-4508-B4D4-B8A13F3D779D}" sibTransId="{7DA6B9BC-2E8E-4C99-866E-327BC7CDB4EF}"/>
    <dgm:cxn modelId="{EBC6A6BC-A604-4BC6-BA3F-AE47C00D3433}" type="presOf" srcId="{15479014-8C2F-4CF5-AEBE-0927C813FE82}" destId="{0ADA5ABE-7062-414C-A92D-E78E4CCA68D2}" srcOrd="0" destOrd="1" presId="urn:microsoft.com/office/officeart/2005/8/layout/matrix2"/>
    <dgm:cxn modelId="{7B50B9FB-DBCB-4980-8611-C7BE3A645D2E}" type="presOf" srcId="{9F22843A-6600-47FF-A707-242E3673C7C6}" destId="{0ADA5ABE-7062-414C-A92D-E78E4CCA68D2}" srcOrd="0" destOrd="2" presId="urn:microsoft.com/office/officeart/2005/8/layout/matrix2"/>
    <dgm:cxn modelId="{25326B45-0534-483E-8205-E5C7D5E5328E}" type="presOf" srcId="{9C35DF22-D45B-4E57-AED8-F3717870F124}" destId="{235039D0-26A1-4D83-886C-B07DE5BF3759}" srcOrd="0" destOrd="1" presId="urn:microsoft.com/office/officeart/2005/8/layout/matrix2"/>
    <dgm:cxn modelId="{BA718CC3-1BD9-42F9-B0B4-51AD01ED0CBE}" type="presOf" srcId="{CD2E1E96-3EED-4182-A8DA-004E7062CC60}" destId="{0ADA5ABE-7062-414C-A92D-E78E4CCA68D2}" srcOrd="0" destOrd="0" presId="urn:microsoft.com/office/officeart/2005/8/layout/matrix2"/>
    <dgm:cxn modelId="{988314F1-6315-4099-9451-C1C0EB68F3CD}" srcId="{CD2E1E96-3EED-4182-A8DA-004E7062CC60}" destId="{15479014-8C2F-4CF5-AEBE-0927C813FE82}" srcOrd="0" destOrd="0" parTransId="{17DC3F66-38A9-45C4-AF5B-1CC1595AAB81}" sibTransId="{DD7DAD75-61BE-4F35-884A-6DCD43B296D5}"/>
    <dgm:cxn modelId="{3ABAD131-883C-45D4-A908-921BC247463D}" type="presOf" srcId="{9C10124E-0016-4664-9D94-2F59D179EC47}" destId="{6790D308-BC13-4A73-8542-6C52A09A0762}" srcOrd="0" destOrd="3" presId="urn:microsoft.com/office/officeart/2005/8/layout/matrix2"/>
    <dgm:cxn modelId="{BB77937E-93E4-4537-98A3-9E02D4DA8B5D}" type="presOf" srcId="{91400387-D795-40E8-AA4E-7397245B32DC}" destId="{235039D0-26A1-4D83-886C-B07DE5BF3759}" srcOrd="0" destOrd="0" presId="urn:microsoft.com/office/officeart/2005/8/layout/matrix2"/>
    <dgm:cxn modelId="{517E5C06-7954-4DB1-A290-ECCD9EACD7AD}" type="presOf" srcId="{428F039D-96E2-4D01-B432-E51C01F33637}" destId="{5988CDA3-0B96-47FA-AA12-72152158880A}" srcOrd="0" destOrd="0" presId="urn:microsoft.com/office/officeart/2005/8/layout/matrix2"/>
    <dgm:cxn modelId="{3B8BDCEE-FBD8-4E01-A915-5EB8A5432B5D}" srcId="{428F039D-96E2-4D01-B432-E51C01F33637}" destId="{E9269A71-5B1D-4FA9-868B-213CFC6C75A5}" srcOrd="0" destOrd="0" parTransId="{A6CD063C-0ACB-400C-A811-7AD7F9C6E301}" sibTransId="{2316F5EB-7D00-4593-9765-ABF12216DCD1}"/>
    <dgm:cxn modelId="{4C29CFEB-B84B-4A6A-BF01-EF63A4CAEE25}" type="presOf" srcId="{397F64B0-0D2C-4831-9440-68FB6EB1D322}" destId="{235039D0-26A1-4D83-886C-B07DE5BF3759}" srcOrd="0" destOrd="3" presId="urn:microsoft.com/office/officeart/2005/8/layout/matrix2"/>
    <dgm:cxn modelId="{625C025A-B1F0-40D8-847B-2EDF233537D0}" srcId="{91400387-D795-40E8-AA4E-7397245B32DC}" destId="{397F64B0-0D2C-4831-9440-68FB6EB1D322}" srcOrd="2" destOrd="0" parTransId="{DF33664E-2BA2-4CC5-A5E1-2D385A105F1E}" sibTransId="{89A5244A-472A-4C50-87B1-3BEAEA5B7078}"/>
    <dgm:cxn modelId="{07AA031B-7188-4926-979D-66FBD92FE2F1}" type="presOf" srcId="{E9269A71-5B1D-4FA9-868B-213CFC6C75A5}" destId="{6790D308-BC13-4A73-8542-6C52A09A0762}" srcOrd="0" destOrd="0" presId="urn:microsoft.com/office/officeart/2005/8/layout/matrix2"/>
    <dgm:cxn modelId="{6DE0B4F8-B97E-493D-BA68-13F98CCA86DC}" srcId="{428F039D-96E2-4D01-B432-E51C01F33637}" destId="{130168F3-268F-4464-858E-8193B484F4F1}" srcOrd="3" destOrd="0" parTransId="{26E3BDBD-3B6B-4ACC-98AD-D1A684E688CC}" sibTransId="{3267AE8D-3421-4A60-B916-348E5571E381}"/>
    <dgm:cxn modelId="{D69DCB21-700A-4EFF-8A17-90669DCF462E}" type="presOf" srcId="{2075ED4F-5CAB-45C8-A77C-07B3081199EE}" destId="{20FFC574-D9DA-469F-A293-1D3E08FFA77A}" srcOrd="0" destOrd="2" presId="urn:microsoft.com/office/officeart/2005/8/layout/matrix2"/>
    <dgm:cxn modelId="{9196210F-FF90-483A-98B0-955E684072CA}" type="presOf" srcId="{FDE7AB98-41E6-45F9-ABC0-5D1C380EAB6F}" destId="{6790D308-BC13-4A73-8542-6C52A09A0762}" srcOrd="0" destOrd="1" presId="urn:microsoft.com/office/officeart/2005/8/layout/matrix2"/>
    <dgm:cxn modelId="{2A0BB9CA-AC09-4650-887E-70DB7D196027}" type="presOf" srcId="{DED51BDA-01AF-4C33-BEC5-186E02EA2863}" destId="{20FFC574-D9DA-469F-A293-1D3E08FFA77A}" srcOrd="0" destOrd="3" presId="urn:microsoft.com/office/officeart/2005/8/layout/matrix2"/>
    <dgm:cxn modelId="{0860CAF5-2E84-4CB1-9ADE-289AF373D4B5}" srcId="{E9269A71-5B1D-4FA9-868B-213CFC6C75A5}" destId="{FDE7AB98-41E6-45F9-ABC0-5D1C380EAB6F}" srcOrd="0" destOrd="0" parTransId="{073F7D29-7D50-4263-9619-325F3178823A}" sibTransId="{B1AFCAB9-53E2-4FF9-BA70-3C6F1CDA618C}"/>
    <dgm:cxn modelId="{02DB9713-5AB5-4B5E-9147-920EF899B2C8}" type="presOf" srcId="{874CC5E5-79DC-4691-836B-CE4E40F0D3B2}" destId="{0ADA5ABE-7062-414C-A92D-E78E4CCA68D2}" srcOrd="0" destOrd="3" presId="urn:microsoft.com/office/officeart/2005/8/layout/matrix2"/>
    <dgm:cxn modelId="{871284E6-53F6-4ACC-AC4A-E4EFD1D22FB4}" srcId="{130168F3-268F-4464-858E-8193B484F4F1}" destId="{2075ED4F-5CAB-45C8-A77C-07B3081199EE}" srcOrd="1" destOrd="0" parTransId="{CBB572B9-97AC-43DA-B81E-947FFC5CA47F}" sibTransId="{32F1FA55-CEAF-4ABC-ABE7-FD2E56411E53}"/>
    <dgm:cxn modelId="{8B4B292A-C6F2-4AF5-AA39-6DB507C5D28E}" type="presParOf" srcId="{5988CDA3-0B96-47FA-AA12-72152158880A}" destId="{75A1E64F-1855-4C1E-A030-2455EFA347AF}" srcOrd="0" destOrd="0" presId="urn:microsoft.com/office/officeart/2005/8/layout/matrix2"/>
    <dgm:cxn modelId="{721DB8BE-77E1-4222-BFC1-132E5D87746E}" type="presParOf" srcId="{5988CDA3-0B96-47FA-AA12-72152158880A}" destId="{6790D308-BC13-4A73-8542-6C52A09A0762}" srcOrd="1" destOrd="0" presId="urn:microsoft.com/office/officeart/2005/8/layout/matrix2"/>
    <dgm:cxn modelId="{94528151-BC43-403F-AB98-9367B62E7F9F}" type="presParOf" srcId="{5988CDA3-0B96-47FA-AA12-72152158880A}" destId="{235039D0-26A1-4D83-886C-B07DE5BF3759}" srcOrd="2" destOrd="0" presId="urn:microsoft.com/office/officeart/2005/8/layout/matrix2"/>
    <dgm:cxn modelId="{1E180E43-543D-48AD-8B46-E69B21E71A53}" type="presParOf" srcId="{5988CDA3-0B96-47FA-AA12-72152158880A}" destId="{0ADA5ABE-7062-414C-A92D-E78E4CCA68D2}" srcOrd="3" destOrd="0" presId="urn:microsoft.com/office/officeart/2005/8/layout/matrix2"/>
    <dgm:cxn modelId="{4D881D7D-07FA-49E7-9781-694E6322BD7B}" type="presParOf" srcId="{5988CDA3-0B96-47FA-AA12-72152158880A}" destId="{20FFC574-D9DA-469F-A293-1D3E08FFA77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1E64F-1855-4C1E-A030-2455EFA347AF}">
      <dsp:nvSpPr>
        <dsp:cNvPr id="0" name=""/>
        <dsp:cNvSpPr/>
      </dsp:nvSpPr>
      <dsp:spPr>
        <a:xfrm>
          <a:off x="71428" y="0"/>
          <a:ext cx="7929636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0D308-BC13-4A73-8542-6C52A09A0762}">
      <dsp:nvSpPr>
        <dsp:cNvPr id="0" name=""/>
        <dsp:cNvSpPr/>
      </dsp:nvSpPr>
      <dsp:spPr>
        <a:xfrm>
          <a:off x="18747" y="206353"/>
          <a:ext cx="3838903" cy="16256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Dangerous / Not Focused</a:t>
          </a:r>
          <a:endParaRPr lang="he-IL" sz="2000" kern="1200" dirty="0" smtClean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Attack on numerous websites.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Machine/Human based attack.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Learning curve.</a:t>
          </a:r>
          <a:endParaRPr lang="he-IL" sz="1800" kern="1200" dirty="0"/>
        </a:p>
      </dsp:txBody>
      <dsp:txXfrm>
        <a:off x="98102" y="285708"/>
        <a:ext cx="3680193" cy="1466890"/>
      </dsp:txXfrm>
    </dsp:sp>
    <dsp:sp modelId="{235039D0-26A1-4D83-886C-B07DE5BF3759}">
      <dsp:nvSpPr>
        <dsp:cNvPr id="0" name=""/>
        <dsp:cNvSpPr/>
      </dsp:nvSpPr>
      <dsp:spPr>
        <a:xfrm>
          <a:off x="4286280" y="206353"/>
          <a:ext cx="3729549" cy="1625600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FF0000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Dangerous / Focused</a:t>
          </a:r>
          <a:endParaRPr lang="he-IL" sz="20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Attack on the Government offices.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Human-based attack.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Learning curve.</a:t>
          </a:r>
          <a:endParaRPr lang="he-IL" sz="1800" kern="1200" dirty="0"/>
        </a:p>
      </dsp:txBody>
      <dsp:txXfrm>
        <a:off x="4365635" y="285708"/>
        <a:ext cx="3570839" cy="1466890"/>
      </dsp:txXfrm>
    </dsp:sp>
    <dsp:sp modelId="{0ADA5ABE-7062-414C-A92D-E78E4CCA68D2}">
      <dsp:nvSpPr>
        <dsp:cNvPr id="0" name=""/>
        <dsp:cNvSpPr/>
      </dsp:nvSpPr>
      <dsp:spPr>
        <a:xfrm>
          <a:off x="0" y="2135176"/>
          <a:ext cx="3803676" cy="1625600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00B050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Not Dangerous / Not Focused</a:t>
          </a:r>
          <a:endParaRPr lang="he-IL" sz="2000" kern="1200" dirty="0" smtClean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Attack on a one/many websites.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Machine/Human based attack.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 Learning curve.</a:t>
          </a:r>
          <a:endParaRPr lang="he-IL" sz="1800" kern="1200" dirty="0"/>
        </a:p>
      </dsp:txBody>
      <dsp:txXfrm>
        <a:off x="79355" y="2214531"/>
        <a:ext cx="3644966" cy="1466890"/>
      </dsp:txXfrm>
    </dsp:sp>
    <dsp:sp modelId="{20FFC574-D9DA-469F-A293-1D3E08FFA77A}">
      <dsp:nvSpPr>
        <dsp:cNvPr id="0" name=""/>
        <dsp:cNvSpPr/>
      </dsp:nvSpPr>
      <dsp:spPr>
        <a:xfrm>
          <a:off x="4286280" y="2152652"/>
          <a:ext cx="3768726" cy="16256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Not Dangerous / Focused</a:t>
          </a:r>
          <a:endParaRPr lang="he-IL" sz="2000" kern="1200" dirty="0" smtClean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Attack on the Government offices.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Human-based attack.</a:t>
          </a:r>
          <a:endParaRPr lang="he-I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 Learning curve.</a:t>
          </a:r>
          <a:endParaRPr lang="he-IL" sz="1800" kern="1200" dirty="0"/>
        </a:p>
      </dsp:txBody>
      <dsp:txXfrm>
        <a:off x="4365635" y="2232007"/>
        <a:ext cx="3610016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30FC99-D6F4-4C24-96E1-516CA8F23C72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49107A-BD1D-4226-9A65-5B76E33211A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1463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he-IL" b="1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C3863-0890-48B8-8A12-813B8A421F8B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e-I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ADCA-598E-4443-9DD6-F42C0C8DBAAA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6AD4-E9DF-436F-89BD-1C3A3E37550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2A0E-22EA-4B0E-A951-6CF4631031D6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F654-8D86-4EAC-9584-BB54EBD5CF6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89C9-93B9-4876-8B45-81964B6A28F7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2E2E-3D97-4FA0-BF84-F2B0C60E02D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E8FD-8E68-4AAF-AE16-E2D7EE925385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B19-5CAB-4372-962A-F760A7F954D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32F3-90CF-4807-9109-C73897CAE195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BDBB-83A5-44C1-A0A7-FBF250571E0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F8233-763F-460D-8B13-E232EF3C71A0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998C-BF24-4150-AA96-25B8F931AC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40-2385-4079-BF08-A120D6143DD4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B016-D947-4C1E-8D7B-540CA88B772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F8C6-CD37-4C98-901B-151E10F13736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F4B0-2ACB-4A21-A6B4-9B6F62DBF21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99325-993B-4A36-97A6-1983EAB973FA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BBA0C-8E02-4EF4-94A9-30860E8587E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CCDB-1501-444B-A10B-1A2F82AE918E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3A0A-8046-4010-818B-C4384219A2C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62D44-0496-405F-9DFB-1807AFA6862D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E932-B98C-45B4-996A-A5658878416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DEADA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1271C-C08A-4D37-89A3-7C615C2178CE}" type="datetimeFigureOut">
              <a:rPr lang="he-IL"/>
              <a:pPr>
                <a:defRPr/>
              </a:pPr>
              <a:t>כ"ט/ניסן/תש"ע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8944BB-5DE5-451A-9C6A-B0CE67AB79A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1031" name="Picture 7" descr="masah_all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masah_pti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0" y="2500313"/>
            <a:ext cx="9144000" cy="1935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xmlns:mc="http://schemas.openxmlformats.org/markup-compatibility/2006" xmlns:a14="http://schemas.microsoft.com/office/drawing/2010/main" val="1C4A6A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Information Security Overview in the Israeli</a:t>
            </a:r>
            <a:r>
              <a:rPr lang="en-US" sz="4000" b="1" smtClean="0">
                <a:solidFill>
                  <a:srgbClr xmlns:mc="http://schemas.openxmlformats.org/markup-compatibility/2006" xmlns:a14="http://schemas.microsoft.com/office/drawing/2010/main" val="1C4A6A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en-US" sz="4000" b="1" smtClean="0">
                <a:solidFill>
                  <a:srgbClr xmlns:mc="http://schemas.openxmlformats.org/markup-compatibility/2006" xmlns:a14="http://schemas.microsoft.com/office/drawing/2010/main" val="1C4A6A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US" sz="4000" b="1" smtClean="0">
                <a:solidFill>
                  <a:srgbClr xmlns:mc="http://schemas.openxmlformats.org/markup-compatibility/2006" xmlns:a14="http://schemas.microsoft.com/office/drawing/2010/main" val="1C4A6A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E-Government</a:t>
            </a:r>
            <a:endParaRPr lang="he-IL" sz="4000" b="1" dirty="0" smtClean="0">
              <a:solidFill>
                <a:srgbClr xmlns:mc="http://schemas.openxmlformats.org/markup-compatibility/2006" xmlns:a14="http://schemas.microsoft.com/office/drawing/2010/main" val="1C4A6A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908175" y="5707063"/>
            <a:ext cx="5505450" cy="10080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FF9900" mc:Ignorable=""/>
                </a:solidFill>
              </a:rPr>
              <a:t>April 2010</a:t>
            </a:r>
            <a:endParaRPr lang="he-IL" dirty="0" smtClean="0">
              <a:solidFill>
                <a:srgbClr xmlns:mc="http://schemas.openxmlformats.org/markup-compatibility/2006" xmlns:a14="http://schemas.microsoft.com/office/drawing/2010/main" val="FF9900" mc:Ignorable=""/>
              </a:solidFill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764076" y="214313"/>
            <a:ext cx="5900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1C4A6A" mc:Ignorable=""/>
                </a:solidFill>
              </a:rPr>
              <a:t>Ministry of Finance – Accountant General </a:t>
            </a:r>
          </a:p>
          <a:p>
            <a:pPr algn="ctr" rtl="0"/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1C4A6A" mc:Ignorable=""/>
                </a:solidFill>
              </a:rPr>
              <a:t>E-government Division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1C4A6A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388249" cy="303198"/>
          </a:xfrm>
        </p:spPr>
        <p:txBody>
          <a:bodyPr/>
          <a:lstStyle/>
          <a:p>
            <a:pPr algn="l" rtl="0" eaLnBrk="1" hangingPunct="1"/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Bank of Israel Defacement - Findings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The attackers have uploaded HTML pages containing the Defacement.</a:t>
            </a: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On the 25</a:t>
            </a:r>
            <a:r>
              <a:rPr lang="en-US" sz="2400" baseline="30000" dirty="0" smtClean="0">
                <a:cs typeface="Arial" pitchFamily="34" charset="0"/>
              </a:rPr>
              <a:t>th</a:t>
            </a:r>
            <a:r>
              <a:rPr lang="en-US" sz="2400" dirty="0" smtClean="0">
                <a:cs typeface="Arial" pitchFamily="34" charset="0"/>
              </a:rPr>
              <a:t> of April, the attackers decided to activate the Defacement.</a:t>
            </a: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On the 27</a:t>
            </a:r>
            <a:r>
              <a:rPr lang="en-US" sz="2400" baseline="30000" dirty="0" smtClean="0">
                <a:cs typeface="Arial" pitchFamily="34" charset="0"/>
              </a:rPr>
              <a:t>th</a:t>
            </a:r>
            <a:r>
              <a:rPr lang="en-US" sz="2400" dirty="0" smtClean="0">
                <a:cs typeface="Arial" pitchFamily="34" charset="0"/>
              </a:rPr>
              <a:t> of April, the site was moved to the E-Government infrastructure.</a:t>
            </a: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On the 30</a:t>
            </a:r>
            <a:r>
              <a:rPr lang="en-US" sz="2400" baseline="30000" dirty="0" smtClean="0">
                <a:cs typeface="Arial" pitchFamily="34" charset="0"/>
              </a:rPr>
              <a:t>th</a:t>
            </a:r>
            <a:r>
              <a:rPr lang="en-US" sz="2400" dirty="0" smtClean="0">
                <a:cs typeface="Arial" pitchFamily="34" charset="0"/>
              </a:rPr>
              <a:t> of April, a coordinated attack containing 250,000 different application attacks started on the Bank of Israel site.</a:t>
            </a: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endParaRPr lang="en-US" sz="2400" dirty="0" smtClean="0">
              <a:cs typeface="Arial" pitchFamily="34" charset="0"/>
            </a:endParaRPr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endParaRPr lang="he-IL" sz="18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endParaRPr lang="he-IL" sz="18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endParaRPr lang="he-IL" sz="1800" dirty="0" smtClean="0"/>
          </a:p>
          <a:p>
            <a:pPr lvl="1" algn="l" rtl="0" eaLnBrk="1" hangingPunct="1">
              <a:lnSpc>
                <a:spcPts val="2400"/>
              </a:lnSpc>
              <a:buClr>
                <a:srgbClr xmlns:mc="http://schemas.openxmlformats.org/markup-compatibility/2006" xmlns:a14="http://schemas.microsoft.com/office/drawing/2010/main" val="FF9900" mc:Ignorable=""/>
              </a:buClr>
              <a:buSzPct val="110000"/>
              <a:buNone/>
            </a:pPr>
            <a:endParaRPr lang="he-IL" sz="1800" dirty="0" smtClean="0"/>
          </a:p>
        </p:txBody>
      </p:sp>
      <p:pic>
        <p:nvPicPr>
          <p:cNvPr id="5" name="Picture 1" descr="http://www.ynet.co.il/PicServer2/02012008/1456899/capture1_w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030" y="4286256"/>
            <a:ext cx="3072358" cy="238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perva-m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250605"/>
            <a:ext cx="3214682" cy="24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6842125" cy="287337"/>
          </a:xfrm>
        </p:spPr>
        <p:txBody>
          <a:bodyPr/>
          <a:lstStyle/>
          <a:p>
            <a:pPr algn="l" rtl="0" eaLnBrk="1" hangingPunct="1"/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Attacks during Operation “Cast Lead”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Increase of .</a:t>
            </a:r>
            <a:r>
              <a:rPr lang="en-US" sz="2400" dirty="0" err="1" smtClean="0"/>
              <a:t>il</a:t>
            </a:r>
            <a:r>
              <a:rPr lang="en-US" sz="2400" dirty="0" smtClean="0"/>
              <a:t> sites defacements during the operation.</a:t>
            </a:r>
            <a:endParaRPr lang="he-IL" sz="2400" dirty="0" smtClean="0"/>
          </a:p>
          <a:p>
            <a:pPr marL="800100" lvl="1" indent="-342900"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he-IL" sz="2400" dirty="0" smtClean="0"/>
              <a:t>589</a:t>
            </a:r>
            <a:r>
              <a:rPr lang="en-US" sz="2400" dirty="0" smtClean="0"/>
              <a:t> Defacements of .</a:t>
            </a:r>
            <a:r>
              <a:rPr lang="en-US" sz="2400" dirty="0" err="1" smtClean="0"/>
              <a:t>co.il</a:t>
            </a:r>
            <a:r>
              <a:rPr lang="en-US" sz="2400" dirty="0" smtClean="0"/>
              <a:t> sites.</a:t>
            </a:r>
            <a:endParaRPr lang="he-IL" sz="2400" dirty="0" smtClean="0"/>
          </a:p>
          <a:p>
            <a:pPr marL="800100" lvl="1" indent="-342900"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he-IL" sz="2400" dirty="0" smtClean="0"/>
              <a:t>66</a:t>
            </a:r>
            <a:r>
              <a:rPr lang="en-US" sz="2400" dirty="0" smtClean="0"/>
              <a:t> Defacements of .</a:t>
            </a:r>
            <a:r>
              <a:rPr lang="en-US" sz="2400" dirty="0" err="1" smtClean="0"/>
              <a:t>org.il</a:t>
            </a:r>
            <a:r>
              <a:rPr lang="en-US" sz="2400" dirty="0" smtClean="0"/>
              <a:t> sites.</a:t>
            </a:r>
            <a:endParaRPr lang="he-IL" sz="2400" dirty="0" smtClean="0"/>
          </a:p>
          <a:p>
            <a:pPr marL="800100" lvl="1" indent="-342900"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4 Defacements of .</a:t>
            </a:r>
            <a:r>
              <a:rPr lang="en-US" sz="2400" dirty="0" err="1" smtClean="0"/>
              <a:t>gov.il</a:t>
            </a:r>
            <a:r>
              <a:rPr lang="en-US" sz="2400" dirty="0" smtClean="0"/>
              <a:t> sites.</a:t>
            </a:r>
          </a:p>
          <a:p>
            <a:pPr marL="800100" lvl="1" indent="-342900"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2 Defacements of .</a:t>
            </a:r>
            <a:r>
              <a:rPr lang="en-US" sz="2400" dirty="0" err="1" smtClean="0"/>
              <a:t>net.il</a:t>
            </a:r>
            <a:r>
              <a:rPr lang="en-US" sz="2400" dirty="0" smtClean="0"/>
              <a:t> sites.</a:t>
            </a:r>
            <a:endParaRPr lang="he-IL" sz="2400" dirty="0" smtClean="0"/>
          </a:p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Ordinary monthly average.</a:t>
            </a:r>
            <a:endParaRPr lang="he-IL" sz="2400" dirty="0" smtClean="0"/>
          </a:p>
          <a:p>
            <a:pPr marL="800100" lvl="1" indent="-342900"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300 Defacements of .</a:t>
            </a:r>
            <a:r>
              <a:rPr lang="en-US" sz="2400" dirty="0" err="1" smtClean="0"/>
              <a:t>co.il</a:t>
            </a:r>
            <a:r>
              <a:rPr lang="en-US" sz="2400" dirty="0" smtClean="0"/>
              <a:t> sites.</a:t>
            </a:r>
            <a:endParaRPr lang="he-IL" sz="2400" dirty="0" smtClean="0"/>
          </a:p>
          <a:p>
            <a:pPr marL="800100" lvl="1" indent="-342900"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5 Defacements of .</a:t>
            </a:r>
            <a:r>
              <a:rPr lang="en-US" sz="2400" dirty="0" err="1" smtClean="0"/>
              <a:t>org.il</a:t>
            </a:r>
            <a:r>
              <a:rPr lang="en-US" sz="2400" dirty="0" smtClean="0"/>
              <a:t> sites.</a:t>
            </a:r>
          </a:p>
          <a:p>
            <a:pPr marL="800100" lvl="1" indent="-342900"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0 Defacements of .</a:t>
            </a:r>
            <a:r>
              <a:rPr lang="en-US" sz="2400" dirty="0" err="1" smtClean="0"/>
              <a:t>net.il</a:t>
            </a:r>
            <a:r>
              <a:rPr lang="en-US" sz="2400" dirty="0" smtClean="0"/>
              <a:t> sites (2-3 per year).</a:t>
            </a:r>
          </a:p>
          <a:p>
            <a:pPr lvl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None/>
              <a:defRPr/>
            </a:pPr>
            <a:endParaRPr lang="he-IL" sz="2000" dirty="0" smtClean="0"/>
          </a:p>
        </p:txBody>
      </p:sp>
    </p:spTree>
    <p:extLst>
      <p:ext uri="{BB962C8B-B14F-4D97-AF65-F5344CB8AC3E}">
        <p14:creationId xmlns:p14="http://schemas.microsoft.com/office/powerpoint/2010/main" val="136662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6842125" cy="287337"/>
          </a:xfrm>
        </p:spPr>
        <p:txBody>
          <a:bodyPr/>
          <a:lstStyle/>
          <a:p>
            <a:pPr algn="l" rtl="0" eaLnBrk="1" hangingPunct="1"/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Information Security Operations during “Cast Lead”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At the beginning of the operation the SOC (Security </a:t>
            </a:r>
            <a:r>
              <a:rPr lang="en-US" sz="2400" dirty="0" smtClean="0"/>
              <a:t>Operations </a:t>
            </a:r>
            <a:r>
              <a:rPr lang="en-US" sz="2400" dirty="0" smtClean="0"/>
              <a:t>Center) was directed to a “loose trigger” policy.</a:t>
            </a:r>
            <a:endParaRPr lang="he-IL" sz="2400" dirty="0" smtClean="0"/>
          </a:p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The SOC blocked between 50-100 IPs per shift.</a:t>
            </a:r>
            <a:endParaRPr lang="he-IL" sz="2400" dirty="0" smtClean="0"/>
          </a:p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The SOC was reinforced and every shift included between 3-5 SOC operators.</a:t>
            </a:r>
          </a:p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Blocking  country-wide IP ranges.</a:t>
            </a:r>
          </a:p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lvl="1"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None/>
              <a:defRPr/>
            </a:pPr>
            <a:endParaRPr lang="he-IL" sz="2000" dirty="0" smtClean="0"/>
          </a:p>
        </p:txBody>
      </p:sp>
    </p:spTree>
    <p:extLst>
      <p:ext uri="{BB962C8B-B14F-4D97-AF65-F5344CB8AC3E}">
        <p14:creationId xmlns:p14="http://schemas.microsoft.com/office/powerpoint/2010/main" val="121319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388249" cy="303198"/>
          </a:xfrm>
        </p:spPr>
        <p:txBody>
          <a:bodyPr/>
          <a:lstStyle/>
          <a:p>
            <a:pPr algn="l" rtl="0" eaLnBrk="1" hangingPunct="1"/>
            <a:r>
              <a:rPr lang="en-US" sz="1800" b="1" dirty="0" err="1" smtClean="0">
                <a:solidFill>
                  <a:schemeClr val="bg1"/>
                </a:solidFill>
                <a:cs typeface="Arial" pitchFamily="34" charset="0"/>
              </a:rPr>
              <a:t>DDoS</a:t>
            </a:r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 Attacks against the E-Government Infrastructure during “Cast Lead”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During the Operation there were 4 </a:t>
            </a:r>
            <a:r>
              <a:rPr lang="en-US" sz="2400" dirty="0" err="1" smtClean="0"/>
              <a:t>DDoS</a:t>
            </a:r>
            <a:r>
              <a:rPr lang="en-US" sz="2400" dirty="0" smtClean="0"/>
              <a:t> attempts at the E-Government Infrastructure.</a:t>
            </a:r>
            <a:endParaRPr lang="he-IL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The attacks were categorized as SYN-Flood attacks, with each attack surpassing it’s predecessor.</a:t>
            </a:r>
            <a:endParaRPr lang="he-IL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At it’s peak, the attacks were generating 15,000,000 connections per second.</a:t>
            </a:r>
            <a:endParaRPr lang="he-IL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In each of the attacks, the E-Government infrastructure was down for a period between  5-20 minutes.</a:t>
            </a:r>
            <a:endParaRPr lang="he-IL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The immediate solution was to activate “Guard” systems in our ISPs.</a:t>
            </a: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The Information Security Team managed to pinpoint the tool that was used in the attack and write specific IDS rules for it.</a:t>
            </a:r>
            <a:endParaRPr lang="he-IL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The long term solution includes activating “Guard” systems outside of Israel and improving the ability of the SOC operators to recognize this sort of attack.</a:t>
            </a:r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None/>
              <a:defRPr/>
            </a:pPr>
            <a:endParaRPr lang="he-IL" sz="2000" dirty="0" smtClean="0"/>
          </a:p>
        </p:txBody>
      </p:sp>
    </p:spTree>
    <p:extLst>
      <p:ext uri="{BB962C8B-B14F-4D97-AF65-F5344CB8AC3E}">
        <p14:creationId xmlns:p14="http://schemas.microsoft.com/office/powerpoint/2010/main" val="243020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masah_pti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/>
          </p:cNvSpPr>
          <p:nvPr>
            <p:ph type="ctrTitle"/>
          </p:nvPr>
        </p:nvSpPr>
        <p:spPr>
          <a:xfrm>
            <a:off x="654050" y="24923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8800" b="1" dirty="0" smtClean="0">
                <a:solidFill>
                  <a:srgbClr xmlns:mc="http://schemas.openxmlformats.org/markup-compatibility/2006" xmlns:a14="http://schemas.microsoft.com/office/drawing/2010/main" val="FF99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cs typeface="Arial" charset="0"/>
              </a:rPr>
              <a:t>Thank you</a:t>
            </a:r>
          </a:p>
        </p:txBody>
      </p:sp>
      <p:pic>
        <p:nvPicPr>
          <p:cNvPr id="28676" name="Picture 12" descr="tuli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0138" y="3440113"/>
            <a:ext cx="54006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48497" y="142875"/>
            <a:ext cx="3994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1600" dirty="0" smtClean="0"/>
              <a:t>Ministry of Finance – Accountant General </a:t>
            </a:r>
          </a:p>
          <a:p>
            <a:pPr algn="ctr" rtl="0"/>
            <a:r>
              <a:rPr lang="en-US" sz="1600" dirty="0" smtClean="0"/>
              <a:t>E-Government Division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6842125" cy="287337"/>
          </a:xfrm>
        </p:spPr>
        <p:txBody>
          <a:bodyPr/>
          <a:lstStyle/>
          <a:p>
            <a:pPr algn="l" rtl="0" eaLnBrk="1" hangingPunct="1"/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General Threat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defRPr/>
            </a:pPr>
            <a:r>
              <a:rPr lang="en-US" sz="2400" dirty="0" smtClean="0"/>
              <a:t>The E-Government Division holds the main connection between the internet and the government offices.</a:t>
            </a:r>
            <a:endParaRPr lang="he-IL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defRPr/>
            </a:pPr>
            <a:r>
              <a:rPr lang="en-US" sz="2400" dirty="0" smtClean="0"/>
              <a:t>The internet, as a whole, lacks enforcement and is a source for a wide range of attacks.</a:t>
            </a:r>
            <a:endParaRPr lang="he-IL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defRPr/>
            </a:pPr>
            <a:endParaRPr lang="he-IL" sz="2400" dirty="0" smtClean="0"/>
          </a:p>
          <a:p>
            <a:pPr lvl="1" eaLnBrk="1" hangingPunct="1">
              <a:lnSpc>
                <a:spcPts val="2400"/>
              </a:lnSpc>
              <a:buClr>
                <a:srgbClr xmlns:mc="http://schemas.openxmlformats.org/markup-compatibility/2006" xmlns:a14="http://schemas.microsoft.com/office/drawing/2010/main" val="FF9900" mc:Ignorable=""/>
              </a:buClr>
              <a:buSzPct val="110000"/>
              <a:buNone/>
              <a:defRPr/>
            </a:pPr>
            <a:endParaRPr lang="he-IL" sz="2400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428596" y="2794024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6842125" cy="287337"/>
          </a:xfrm>
        </p:spPr>
        <p:txBody>
          <a:bodyPr/>
          <a:lstStyle/>
          <a:p>
            <a:pPr algn="l" rtl="0" eaLnBrk="1" hangingPunct="1"/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General Threat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Threats:</a:t>
            </a:r>
            <a:endParaRPr lang="he-IL" sz="24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/>
              <a:t>Defacement of Government Sites.</a:t>
            </a:r>
            <a:endParaRPr lang="he-IL" sz="20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/>
              <a:t>Theft/Corruption of Government Data.</a:t>
            </a:r>
            <a:endParaRPr lang="he-IL" sz="20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/>
              <a:t>Theft of services or money from the Government (E-Commerce)</a:t>
            </a:r>
            <a:endParaRPr lang="he-IL" sz="20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/>
              <a:t>Identity fraud / theft (E-Forms, PKI Infrastructure)</a:t>
            </a:r>
            <a:endParaRPr lang="he-IL" sz="20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/>
              <a:t>Forgery of bid results (Online bidding service)</a:t>
            </a:r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000" dirty="0" smtClean="0"/>
              <a:t>Denial of Service attacks.</a:t>
            </a:r>
            <a:endParaRPr lang="he-IL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6842125" cy="287337"/>
          </a:xfrm>
        </p:spPr>
        <p:txBody>
          <a:bodyPr/>
          <a:lstStyle/>
          <a:p>
            <a:pPr algn="l" rtl="0" eaLnBrk="1" hangingPunct="1"/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Attack Scenarios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Information Warfare / Cyber Terror Scenarios:</a:t>
            </a:r>
            <a:endParaRPr lang="he-IL" sz="24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 smtClean="0"/>
              <a:t>Taking control of computers belonging to ministers / computers holding valuable data.</a:t>
            </a:r>
            <a:endParaRPr lang="he-IL" sz="20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 smtClean="0"/>
              <a:t>Shutting down / Defacing the Israeli </a:t>
            </a:r>
            <a:r>
              <a:rPr lang="en-US" sz="2000" dirty="0" err="1" smtClean="0"/>
              <a:t>Spokesmenship</a:t>
            </a:r>
            <a:r>
              <a:rPr lang="en-US" sz="2000" dirty="0" smtClean="0"/>
              <a:t> Internet systems during periods of crisis.</a:t>
            </a:r>
            <a:endParaRPr lang="he-IL" sz="20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 smtClean="0"/>
              <a:t>Shutting down critical infrastructure connected to the Internet.</a:t>
            </a:r>
            <a:endParaRPr lang="he-IL" sz="20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Profit / Self Gain Scenarios:</a:t>
            </a:r>
            <a:endParaRPr lang="he-IL" sz="24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 smtClean="0"/>
              <a:t>Taking control of computers holding financial / sensitive data by interested parties (Black market, Mafia, Criminal elements).</a:t>
            </a:r>
            <a:endParaRPr lang="he-IL" sz="20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 smtClean="0"/>
              <a:t>Hampering data in financial systems. </a:t>
            </a:r>
            <a:endParaRPr lang="he-IL" sz="20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Recognition Scenarios:</a:t>
            </a:r>
            <a:endParaRPr lang="he-IL" sz="24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 smtClean="0"/>
              <a:t>Publishing “confidential” information from the government for recognition.</a:t>
            </a:r>
            <a:endParaRPr lang="he-IL" sz="20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 smtClean="0"/>
              <a:t>Defacement of government sites for recognition.</a:t>
            </a:r>
            <a:endParaRPr lang="he-IL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6842125" cy="287337"/>
          </a:xfrm>
        </p:spPr>
        <p:txBody>
          <a:bodyPr/>
          <a:lstStyle/>
          <a:p>
            <a:pPr algn="l" rtl="0" eaLnBrk="1" hangingPunct="1"/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8" name="Picture 2" descr="C:\Users\Assaf\Documents\Desktop\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4607984" cy="3455988"/>
          </a:xfrm>
          <a:prstGeom prst="rect">
            <a:avLst/>
          </a:prstGeom>
          <a:noFill/>
        </p:spPr>
      </p:pic>
      <p:pic>
        <p:nvPicPr>
          <p:cNvPr id="39" name="Picture 38" descr="C:\Users\Assaf\Documents\Desktop\massive attack 9.11.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495404"/>
            <a:ext cx="4673600" cy="3505200"/>
          </a:xfrm>
          <a:prstGeom prst="rect">
            <a:avLst/>
          </a:prstGeom>
          <a:noFill/>
        </p:spPr>
      </p:pic>
      <p:pic>
        <p:nvPicPr>
          <p:cNvPr id="40" name="Picture 39" descr="C:\Users\Assaf\Documents\Desktop\att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943204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388249" cy="303198"/>
          </a:xfrm>
        </p:spPr>
        <p:txBody>
          <a:bodyPr/>
          <a:lstStyle/>
          <a:p>
            <a:pPr algn="l" rtl="0" eaLnBrk="1" hangingPunct="1"/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Zeus Infection in the Israeli Government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During 2009, the Security Intelligence Team managed to identify “curious” traffic between the government offices and the Internet.</a:t>
            </a: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This traffic was associated with the Trojan horse known as Zeus. </a:t>
            </a: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Zeus is considered to be the most spread Trojan today, and is not fully identifiable by Antivirus software.</a:t>
            </a: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None/>
              <a:defRPr/>
            </a:pPr>
            <a:endParaRPr lang="he-IL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388249" cy="303198"/>
          </a:xfrm>
        </p:spPr>
        <p:txBody>
          <a:bodyPr/>
          <a:lstStyle/>
          <a:p>
            <a:pPr algn="l" rtl="0" eaLnBrk="1" hangingPunct="1"/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Zeus Infection in the Israeli Government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Usage of Traffic Monitoring:</a:t>
            </a:r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 smtClean="0"/>
              <a:t>.Bin</a:t>
            </a:r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 smtClean="0"/>
              <a:t>One dot in domain</a:t>
            </a:r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000" dirty="0" smtClean="0"/>
              <a:t>.</a:t>
            </a:r>
            <a:r>
              <a:rPr lang="en-US" sz="2000" dirty="0" err="1" smtClean="0"/>
              <a:t>cn</a:t>
            </a:r>
            <a:endParaRPr lang="en-US" sz="20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000" dirty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Usage of starvation in order to stop spreading</a:t>
            </a:r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000" dirty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/>
              <a:t>In the course of about 2 month, the government was clean from Zeus.</a:t>
            </a: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None/>
              <a:defRPr/>
            </a:pPr>
            <a:endParaRPr lang="he-IL" sz="2000" dirty="0" smtClean="0"/>
          </a:p>
        </p:txBody>
      </p:sp>
    </p:spTree>
    <p:extLst>
      <p:ext uri="{BB962C8B-B14F-4D97-AF65-F5344CB8AC3E}">
        <p14:creationId xmlns:p14="http://schemas.microsoft.com/office/powerpoint/2010/main" val="18219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6842125" cy="287337"/>
          </a:xfrm>
        </p:spPr>
        <p:txBody>
          <a:bodyPr/>
          <a:lstStyle/>
          <a:p>
            <a:pPr algn="l" rtl="0" eaLnBrk="1" hangingPunct="1"/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“Cyber Jihad”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“Cyber Jihad” is a sub section of Hacktivism, composed of several Muslim hacker groups (most notable are “Team-Evil”).</a:t>
            </a:r>
          </a:p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 smtClean="0"/>
              <a:t>Generally it encompasses all the Information Warfare activities conducted by Muslim groups against specific centers of attention. </a:t>
            </a:r>
          </a:p>
          <a:p>
            <a:pPr algn="l" rtl="0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None/>
              <a:defRPr/>
            </a:pPr>
            <a:endParaRPr lang="he-IL" sz="2000" dirty="0" smtClean="0"/>
          </a:p>
        </p:txBody>
      </p:sp>
      <p:pic>
        <p:nvPicPr>
          <p:cNvPr id="6" name=" 0"/>
          <p:cNvPicPr/>
          <p:nvPr/>
        </p:nvPicPr>
        <p:blipFill>
          <a:blip r:embed="rId4"/>
          <a:stretch>
            <a:fillRect/>
          </a:stretch>
        </p:blipFill>
        <p:spPr>
          <a:xfrm>
            <a:off x="1619672" y="2060848"/>
            <a:ext cx="5458828" cy="34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itle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108075"/>
            <a:ext cx="8286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388249" cy="303198"/>
          </a:xfrm>
        </p:spPr>
        <p:txBody>
          <a:bodyPr/>
          <a:lstStyle/>
          <a:p>
            <a:pPr algn="l" rtl="0" eaLnBrk="1" hangingPunct="1"/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Bank of Israel Defacement</a:t>
            </a:r>
            <a:endParaRPr lang="he-IL" sz="1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On the 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April, 2008, the official site for the Bank of Israel has been defaced.</a:t>
            </a: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The site was held in a private Israeli ISP.</a:t>
            </a: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The site was ran by the Bank of Israel Spokesperson and not by the Bank of Israel IT.</a:t>
            </a: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 smtClean="0"/>
              <a:t>E-Government Security Department </a:t>
            </a:r>
            <a:r>
              <a:rPr lang="en-US" sz="2400" dirty="0" smtClean="0"/>
              <a:t>CERT and </a:t>
            </a:r>
            <a:r>
              <a:rPr lang="en-US" sz="2400" dirty="0" smtClean="0"/>
              <a:t>Security Intelligence teams </a:t>
            </a:r>
            <a:r>
              <a:rPr lang="en-US" sz="2400" dirty="0" smtClean="0"/>
              <a:t>researched the breach.</a:t>
            </a:r>
          </a:p>
          <a:p>
            <a:pPr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The Attackers have known the exploit in the site for half a year before the beginning of the attack.</a:t>
            </a:r>
          </a:p>
          <a:p>
            <a:pPr lvl="1" algn="l" rtl="0" eaLnBrk="1" hangingPunct="1">
              <a:lnSpc>
                <a:spcPts val="2400"/>
              </a:lnSpc>
              <a:buClr>
                <a:schemeClr val="tx2"/>
              </a:buClr>
              <a:buSzPct val="70000"/>
              <a:buNone/>
              <a:defRPr/>
            </a:pPr>
            <a:endParaRPr lang="he-IL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847</Words>
  <Application>Microsoft Office PowerPoint</Application>
  <PresentationFormat>On-screen Show (4:3)</PresentationFormat>
  <Paragraphs>110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Information Security Overview in the Israeli E-Government</vt:lpstr>
      <vt:lpstr>General Threat</vt:lpstr>
      <vt:lpstr>General Threat</vt:lpstr>
      <vt:lpstr>Attack Scenarios</vt:lpstr>
      <vt:lpstr>PowerPoint Presentation</vt:lpstr>
      <vt:lpstr>Zeus Infection in the Israeli Government</vt:lpstr>
      <vt:lpstr>Zeus Infection in the Israeli Government</vt:lpstr>
      <vt:lpstr>“Cyber Jihad”</vt:lpstr>
      <vt:lpstr>Bank of Israel Defacement</vt:lpstr>
      <vt:lpstr>Bank of Israel Defacement - Findings</vt:lpstr>
      <vt:lpstr>Attacks during Operation “Cast Lead”</vt:lpstr>
      <vt:lpstr>Information Security Operations during “Cast Lead”</vt:lpstr>
      <vt:lpstr>DDoS Attacks against the E-Government Infrastructure during “Cast Lead”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2009-08-06T08:36:48Z</dcterms:created>
  <dcterms:modified xsi:type="dcterms:W3CDTF">2010-04-13T07:39:17Z</dcterms:modified>
</cp:coreProperties>
</file>